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56" r:id="rId2"/>
    <p:sldId id="257" r:id="rId3"/>
    <p:sldId id="260" r:id="rId4"/>
    <p:sldId id="258" r:id="rId5"/>
    <p:sldId id="259" r:id="rId6"/>
    <p:sldId id="261" r:id="rId7"/>
    <p:sldId id="262" r:id="rId8"/>
    <p:sldId id="278"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4" r:id="rId59"/>
    <p:sldId id="313" r:id="rId60"/>
    <p:sldId id="315" r:id="rId61"/>
    <p:sldId id="316" r:id="rId62"/>
    <p:sldId id="317" r:id="rId63"/>
    <p:sldId id="318" r:id="rId64"/>
    <p:sldId id="319" r:id="rId65"/>
    <p:sldId id="320" r:id="rId66"/>
    <p:sldId id="321" r:id="rId67"/>
    <p:sldId id="322" r:id="rId68"/>
    <p:sldId id="323" r:id="rId69"/>
    <p:sldId id="324" r:id="rId70"/>
    <p:sldId id="325" r:id="rId71"/>
    <p:sldId id="331" r:id="rId72"/>
    <p:sldId id="327" r:id="rId73"/>
    <p:sldId id="328" r:id="rId74"/>
    <p:sldId id="330" r:id="rId75"/>
    <p:sldId id="329" r:id="rId76"/>
    <p:sldId id="326" r:id="rId77"/>
    <p:sldId id="332" r:id="rId78"/>
    <p:sldId id="333" r:id="rId79"/>
    <p:sldId id="334" r:id="rId80"/>
    <p:sldId id="335" r:id="rId81"/>
    <p:sldId id="336" r:id="rId82"/>
    <p:sldId id="337" r:id="rId83"/>
    <p:sldId id="338" r:id="rId84"/>
    <p:sldId id="340" r:id="rId85"/>
    <p:sldId id="339" r:id="rId86"/>
    <p:sldId id="341" r:id="rId87"/>
    <p:sldId id="342" r:id="rId88"/>
    <p:sldId id="343" r:id="rId89"/>
    <p:sldId id="344" r:id="rId90"/>
    <p:sldId id="348" r:id="rId91"/>
    <p:sldId id="349" r:id="rId92"/>
    <p:sldId id="350" r:id="rId93"/>
    <p:sldId id="351" r:id="rId94"/>
    <p:sldId id="352" r:id="rId95"/>
    <p:sldId id="353" r:id="rId96"/>
    <p:sldId id="354" r:id="rId97"/>
    <p:sldId id="355" r:id="rId98"/>
    <p:sldId id="345" r:id="rId99"/>
    <p:sldId id="346" r:id="rId100"/>
    <p:sldId id="347" r:id="rId101"/>
    <p:sldId id="356" r:id="rId102"/>
    <p:sldId id="359" r:id="rId103"/>
    <p:sldId id="357" r:id="rId104"/>
    <p:sldId id="358" r:id="rId105"/>
    <p:sldId id="360" r:id="rId106"/>
    <p:sldId id="361" r:id="rId107"/>
    <p:sldId id="363" r:id="rId108"/>
    <p:sldId id="364" r:id="rId109"/>
    <p:sldId id="365" r:id="rId110"/>
    <p:sldId id="366" r:id="rId111"/>
    <p:sldId id="367" r:id="rId112"/>
    <p:sldId id="368" r:id="rId113"/>
    <p:sldId id="362"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343" autoAdjust="0"/>
  </p:normalViewPr>
  <p:slideViewPr>
    <p:cSldViewPr snapToGrid="0">
      <p:cViewPr varScale="1">
        <p:scale>
          <a:sx n="69" d="100"/>
          <a:sy n="69" d="100"/>
        </p:scale>
        <p:origin x="756" y="6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E50A12F-F4AB-4B59-B85C-BFCB3CBC36D7}" type="datetimeFigureOut">
              <a:rPr lang="en-IN" smtClean="0"/>
              <a:t>19-09-2020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2456454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E50A12F-F4AB-4B59-B85C-BFCB3CBC36D7}" type="datetimeFigureOut">
              <a:rPr lang="en-IN" smtClean="0"/>
              <a:t>19-09-2020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986055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E50A12F-F4AB-4B59-B85C-BFCB3CBC36D7}" type="datetimeFigureOut">
              <a:rPr lang="en-IN" smtClean="0"/>
              <a:t>19-09-2020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3916872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E50A12F-F4AB-4B59-B85C-BFCB3CBC36D7}" type="datetimeFigureOut">
              <a:rPr lang="en-IN" smtClean="0"/>
              <a:t>19-09-2020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1001802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E50A12F-F4AB-4B59-B85C-BFCB3CBC36D7}" type="datetimeFigureOut">
              <a:rPr lang="en-IN" smtClean="0"/>
              <a:t>19-09-2020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3984250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E50A12F-F4AB-4B59-B85C-BFCB3CBC36D7}" type="datetimeFigureOut">
              <a:rPr lang="en-IN" smtClean="0"/>
              <a:t>19-09-2020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633616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E50A12F-F4AB-4B59-B85C-BFCB3CBC36D7}" type="datetimeFigureOut">
              <a:rPr lang="en-IN" smtClean="0"/>
              <a:t>19-09-2020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344867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E50A12F-F4AB-4B59-B85C-BFCB3CBC36D7}" type="datetimeFigureOut">
              <a:rPr lang="en-IN" smtClean="0"/>
              <a:t>19-09-2020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4138125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0A12F-F4AB-4B59-B85C-BFCB3CBC36D7}" type="datetimeFigureOut">
              <a:rPr lang="en-IN" smtClean="0"/>
              <a:t>19-09-2020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4005644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E50A12F-F4AB-4B59-B85C-BFCB3CBC36D7}" type="datetimeFigureOut">
              <a:rPr lang="en-IN" smtClean="0"/>
              <a:t>19-09-2020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1421666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E50A12F-F4AB-4B59-B85C-BFCB3CBC36D7}" type="datetimeFigureOut">
              <a:rPr lang="en-IN" smtClean="0"/>
              <a:t>19-09-2020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F117DC-577C-4410-AD94-8B175CA5CB5D}" type="slidenum">
              <a:rPr lang="en-IN" smtClean="0"/>
              <a:t>‹#›</a:t>
            </a:fld>
            <a:endParaRPr lang="en-IN"/>
          </a:p>
        </p:txBody>
      </p:sp>
    </p:spTree>
    <p:extLst>
      <p:ext uri="{BB962C8B-B14F-4D97-AF65-F5344CB8AC3E}">
        <p14:creationId xmlns:p14="http://schemas.microsoft.com/office/powerpoint/2010/main" val="4276993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0A12F-F4AB-4B59-B85C-BFCB3CBC36D7}" type="datetimeFigureOut">
              <a:rPr lang="en-IN" smtClean="0"/>
              <a:t>19-09-2020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F117DC-577C-4410-AD94-8B175CA5CB5D}" type="slidenum">
              <a:rPr lang="en-IN" smtClean="0"/>
              <a:t>‹#›</a:t>
            </a:fld>
            <a:endParaRPr lang="en-IN"/>
          </a:p>
        </p:txBody>
      </p:sp>
    </p:spTree>
    <p:extLst>
      <p:ext uri="{BB962C8B-B14F-4D97-AF65-F5344CB8AC3E}">
        <p14:creationId xmlns:p14="http://schemas.microsoft.com/office/powerpoint/2010/main" val="37368429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2495245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598"/>
            <a:ext cx="10515600" cy="1325563"/>
          </a:xfrm>
        </p:spPr>
        <p:txBody>
          <a:bodyPr/>
          <a:lstStyle/>
          <a:p>
            <a:r>
              <a:rPr lang="en-US" dirty="0" smtClean="0"/>
              <a:t>Basic syntax</a:t>
            </a:r>
            <a:endParaRPr lang="en-IN" dirty="0"/>
          </a:p>
        </p:txBody>
      </p:sp>
      <p:sp>
        <p:nvSpPr>
          <p:cNvPr id="3" name="Content Placeholder 2"/>
          <p:cNvSpPr>
            <a:spLocks noGrp="1"/>
          </p:cNvSpPr>
          <p:nvPr>
            <p:ph idx="1"/>
          </p:nvPr>
        </p:nvSpPr>
        <p:spPr>
          <a:xfrm>
            <a:off x="838200" y="1247777"/>
            <a:ext cx="10515600" cy="5319278"/>
          </a:xfrm>
        </p:spPr>
        <p:txBody>
          <a:bodyPr>
            <a:normAutofit/>
          </a:bodyPr>
          <a:lstStyle/>
          <a:p>
            <a:pPr marL="0" indent="0">
              <a:buNone/>
            </a:pPr>
            <a:r>
              <a:rPr lang="en-IN" sz="1800" dirty="0"/>
              <a:t>Lines and Indentation</a:t>
            </a:r>
          </a:p>
          <a:p>
            <a:r>
              <a:rPr lang="en-IN" sz="1600" dirty="0"/>
              <a:t>Python provides no braces to indicate blocks of code for class and function definitions or flow control. Blocks of code are denoted by line indentation, which is rigidly enforced.</a:t>
            </a:r>
          </a:p>
          <a:p>
            <a:r>
              <a:rPr lang="en-IN" sz="1600" dirty="0"/>
              <a:t>The number of spaces in the indentation is variable, but all statements within the block must be indented the same amount. For example </a:t>
            </a:r>
          </a:p>
          <a:p>
            <a:pPr marL="0" indent="0">
              <a:buNone/>
            </a:pPr>
            <a:endParaRPr lang="en-US" sz="1600" dirty="0" smtClean="0"/>
          </a:p>
          <a:p>
            <a:pPr marL="0" indent="0">
              <a:buNone/>
            </a:pPr>
            <a:r>
              <a:rPr lang="en-US" sz="1600" dirty="0"/>
              <a:t> </a:t>
            </a:r>
            <a:r>
              <a:rPr lang="en-US" sz="1600" dirty="0" smtClean="0"/>
              <a:t>if True:</a:t>
            </a:r>
          </a:p>
          <a:p>
            <a:pPr marL="0" indent="0">
              <a:buNone/>
            </a:pPr>
            <a:r>
              <a:rPr lang="en-US" sz="1600" dirty="0"/>
              <a:t> </a:t>
            </a:r>
            <a:r>
              <a:rPr lang="en-US" sz="1600" dirty="0" smtClean="0"/>
              <a:t>    print(“True”)</a:t>
            </a:r>
          </a:p>
          <a:p>
            <a:pPr marL="0" indent="0">
              <a:buNone/>
            </a:pPr>
            <a:r>
              <a:rPr lang="en-US" sz="1600" dirty="0" smtClean="0"/>
              <a:t> else:</a:t>
            </a:r>
          </a:p>
          <a:p>
            <a:pPr marL="0" indent="0">
              <a:buNone/>
            </a:pPr>
            <a:r>
              <a:rPr lang="en-US" sz="1600" dirty="0"/>
              <a:t> </a:t>
            </a:r>
            <a:r>
              <a:rPr lang="en-US" sz="1600" dirty="0" smtClean="0"/>
              <a:t>     print(“False”)</a:t>
            </a:r>
          </a:p>
          <a:p>
            <a:pPr marL="0" indent="0">
              <a:buNone/>
            </a:pPr>
            <a:endParaRPr lang="en-US" sz="1400" dirty="0" smtClean="0"/>
          </a:p>
          <a:p>
            <a:pPr marL="0" indent="0">
              <a:buNone/>
            </a:pPr>
            <a:r>
              <a:rPr lang="en-IN" sz="1600" dirty="0"/>
              <a:t>However, the following block generates an error </a:t>
            </a:r>
            <a:r>
              <a:rPr lang="en-IN" sz="1600" dirty="0" smtClean="0"/>
              <a:t>−</a:t>
            </a:r>
          </a:p>
          <a:p>
            <a:pPr marL="0" indent="0">
              <a:buNone/>
            </a:pPr>
            <a:r>
              <a:rPr lang="en-US" sz="1600" dirty="0"/>
              <a:t> </a:t>
            </a:r>
            <a:r>
              <a:rPr lang="en-US" sz="1600" dirty="0" smtClean="0"/>
              <a:t>if True:</a:t>
            </a:r>
          </a:p>
          <a:p>
            <a:pPr marL="0" indent="0">
              <a:buNone/>
            </a:pPr>
            <a:r>
              <a:rPr lang="en-US" sz="1600" dirty="0" smtClean="0"/>
              <a:t> print(“True”)</a:t>
            </a:r>
          </a:p>
          <a:p>
            <a:pPr marL="0" indent="0">
              <a:buNone/>
            </a:pPr>
            <a:r>
              <a:rPr lang="en-US" sz="1600" dirty="0"/>
              <a:t> </a:t>
            </a:r>
            <a:r>
              <a:rPr lang="en-US" sz="1600" dirty="0" smtClean="0"/>
              <a:t>else :</a:t>
            </a:r>
          </a:p>
          <a:p>
            <a:pPr marL="0" indent="0">
              <a:buNone/>
            </a:pPr>
            <a:r>
              <a:rPr lang="en-US" sz="1600" dirty="0"/>
              <a:t> </a:t>
            </a:r>
            <a:r>
              <a:rPr lang="en-US" sz="1600" dirty="0" smtClean="0"/>
              <a:t>print(“False”)</a:t>
            </a:r>
          </a:p>
          <a:p>
            <a:pPr marL="0" indent="0">
              <a:buNone/>
            </a:pPr>
            <a:endParaRPr lang="en-IN" sz="1000" dirty="0"/>
          </a:p>
        </p:txBody>
      </p:sp>
    </p:spTree>
    <p:extLst>
      <p:ext uri="{BB962C8B-B14F-4D97-AF65-F5344CB8AC3E}">
        <p14:creationId xmlns:p14="http://schemas.microsoft.com/office/powerpoint/2010/main" val="234725375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Object</a:t>
            </a:r>
            <a:endParaRPr lang="en-IN" dirty="0">
              <a:solidFill>
                <a:schemeClr val="accent1">
                  <a:lumMod val="50000"/>
                </a:schemeClr>
              </a:solidFill>
            </a:endParaRPr>
          </a:p>
        </p:txBody>
      </p:sp>
      <p:sp>
        <p:nvSpPr>
          <p:cNvPr id="3" name="Content Placeholder 2"/>
          <p:cNvSpPr>
            <a:spLocks noGrp="1"/>
          </p:cNvSpPr>
          <p:nvPr>
            <p:ph idx="1"/>
          </p:nvPr>
        </p:nvSpPr>
        <p:spPr>
          <a:xfrm>
            <a:off x="838200" y="1825625"/>
            <a:ext cx="6158345" cy="4351338"/>
          </a:xfrm>
        </p:spPr>
        <p:txBody>
          <a:bodyPr>
            <a:normAutofit fontScale="77500" lnSpcReduction="20000"/>
          </a:bodyPr>
          <a:lstStyle/>
          <a:p>
            <a:pPr marL="0" indent="0">
              <a:buNone/>
            </a:pPr>
            <a:r>
              <a:rPr lang="en-IN" dirty="0"/>
              <a:t>Earlier, we said that a class provides a blueprint. However, to actually use the objects and methods of a class, you need to create an object out of that class. There are few class methods and attributes that can be used without an object, which we will see in the later section. For now, just keep in mind that by default, we need to create an object of a class before we can use its methods and attributes.</a:t>
            </a:r>
          </a:p>
          <a:p>
            <a:pPr marL="0" indent="0">
              <a:buNone/>
            </a:pPr>
            <a:endParaRPr lang="en-IN" dirty="0"/>
          </a:p>
          <a:p>
            <a:pPr marL="0" indent="0">
              <a:buNone/>
            </a:pPr>
            <a:r>
              <a:rPr lang="en-IN" dirty="0"/>
              <a:t>An object is also called an instance; therefore, the process of creating an object of a class is called instantiation. In Python, to create an object of a class we simply need to write the class name followed by opening and closing parenthesis.</a:t>
            </a:r>
          </a:p>
        </p:txBody>
      </p:sp>
      <p:sp>
        <p:nvSpPr>
          <p:cNvPr id="4" name="TextBox 3"/>
          <p:cNvSpPr txBox="1"/>
          <p:nvPr/>
        </p:nvSpPr>
        <p:spPr>
          <a:xfrm>
            <a:off x="7772400" y="1690688"/>
            <a:ext cx="3435927" cy="646331"/>
          </a:xfrm>
          <a:prstGeom prst="rect">
            <a:avLst/>
          </a:prstGeom>
          <a:noFill/>
        </p:spPr>
        <p:txBody>
          <a:bodyPr wrap="square" rtlCol="0">
            <a:spAutoFit/>
          </a:bodyPr>
          <a:lstStyle/>
          <a:p>
            <a:r>
              <a:rPr lang="en-US" dirty="0" smtClean="0"/>
              <a:t>SYNTAX</a:t>
            </a:r>
          </a:p>
          <a:p>
            <a:r>
              <a:rPr lang="en-US" dirty="0" err="1" smtClean="0"/>
              <a:t>Obj</a:t>
            </a:r>
            <a:r>
              <a:rPr lang="en-US" dirty="0" smtClean="0"/>
              <a:t>=</a:t>
            </a:r>
            <a:r>
              <a:rPr lang="en-US" dirty="0" err="1" smtClean="0"/>
              <a:t>class_name</a:t>
            </a:r>
            <a:r>
              <a:rPr lang="en-US" dirty="0" smtClean="0"/>
              <a:t>()</a:t>
            </a:r>
            <a:endParaRPr lang="en-IN" dirty="0"/>
          </a:p>
        </p:txBody>
      </p:sp>
    </p:spTree>
    <p:extLst>
      <p:ext uri="{BB962C8B-B14F-4D97-AF65-F5344CB8AC3E}">
        <p14:creationId xmlns:p14="http://schemas.microsoft.com/office/powerpoint/2010/main" val="34048786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Inheritance </a:t>
            </a:r>
            <a:endParaRPr lang="en-IN" dirty="0">
              <a:solidFill>
                <a:schemeClr val="accent1">
                  <a:lumMod val="50000"/>
                </a:schemeClr>
              </a:solidFill>
            </a:endParaRPr>
          </a:p>
        </p:txBody>
      </p:sp>
      <p:sp>
        <p:nvSpPr>
          <p:cNvPr id="3" name="Content Placeholder 2"/>
          <p:cNvSpPr>
            <a:spLocks noGrp="1"/>
          </p:cNvSpPr>
          <p:nvPr>
            <p:ph idx="1"/>
          </p:nvPr>
        </p:nvSpPr>
        <p:spPr>
          <a:xfrm>
            <a:off x="838200" y="1825625"/>
            <a:ext cx="6116782" cy="4351338"/>
          </a:xfrm>
        </p:spPr>
        <p:txBody>
          <a:bodyPr>
            <a:normAutofit fontScale="77500" lnSpcReduction="20000"/>
          </a:bodyPr>
          <a:lstStyle/>
          <a:p>
            <a:pPr marL="0" indent="0">
              <a:buNone/>
            </a:pPr>
            <a:r>
              <a:rPr lang="en-IN" dirty="0"/>
              <a:t>Inheritance is an important aspect of the object-oriented paradigm. Inheritance provides code reusability to the program because we can use an existing class to create a new class instead of creating it from scratch.</a:t>
            </a:r>
          </a:p>
          <a:p>
            <a:pPr marL="0" indent="0">
              <a:buNone/>
            </a:pPr>
            <a:r>
              <a:rPr lang="en-IN" dirty="0"/>
              <a:t>In inheritance, the child class acquires the properties and can access all the data members and functions defined in the parent class. A child class can also provide its specific implementation to the functions of the parent class. In this section of the tutorial, we will discuss inheritance in detail.</a:t>
            </a:r>
          </a:p>
          <a:p>
            <a:pPr marL="0" indent="0">
              <a:buNone/>
            </a:pPr>
            <a:r>
              <a:rPr lang="en-IN" dirty="0"/>
              <a:t>In python, a derived class can inherit base class by just mentioning the base in the bracket after the derived class name. Consider the following syntax to inherit a base class into the derived class.</a:t>
            </a:r>
          </a:p>
          <a:p>
            <a:pPr marL="0" indent="0">
              <a:buNone/>
            </a:pPr>
            <a:endParaRPr lang="en-IN" dirty="0"/>
          </a:p>
        </p:txBody>
      </p:sp>
      <p:pic>
        <p:nvPicPr>
          <p:cNvPr id="6" name="Picture 5"/>
          <p:cNvPicPr>
            <a:picLocks noChangeAspect="1"/>
          </p:cNvPicPr>
          <p:nvPr/>
        </p:nvPicPr>
        <p:blipFill>
          <a:blip r:embed="rId2"/>
          <a:stretch>
            <a:fillRect/>
          </a:stretch>
        </p:blipFill>
        <p:spPr>
          <a:xfrm>
            <a:off x="8246484" y="1976437"/>
            <a:ext cx="2238375" cy="2295525"/>
          </a:xfrm>
          <a:prstGeom prst="rect">
            <a:avLst/>
          </a:prstGeom>
        </p:spPr>
      </p:pic>
    </p:spTree>
    <p:extLst>
      <p:ext uri="{BB962C8B-B14F-4D97-AF65-F5344CB8AC3E}">
        <p14:creationId xmlns:p14="http://schemas.microsoft.com/office/powerpoint/2010/main" val="18662016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Advantages of Inheritance</a:t>
            </a:r>
            <a:endParaRPr lang="en-IN" dirty="0">
              <a:solidFill>
                <a:schemeClr val="accent1">
                  <a:lumMod val="50000"/>
                </a:schemeClr>
              </a:solidFill>
            </a:endParaRPr>
          </a:p>
        </p:txBody>
      </p:sp>
      <p:sp>
        <p:nvSpPr>
          <p:cNvPr id="3" name="Content Placeholder 2"/>
          <p:cNvSpPr>
            <a:spLocks noGrp="1"/>
          </p:cNvSpPr>
          <p:nvPr>
            <p:ph idx="1"/>
          </p:nvPr>
        </p:nvSpPr>
        <p:spPr/>
        <p:txBody>
          <a:bodyPr>
            <a:normAutofit lnSpcReduction="10000"/>
          </a:bodyPr>
          <a:lstStyle/>
          <a:p>
            <a:pPr marL="0" indent="0">
              <a:buNone/>
            </a:pPr>
            <a:r>
              <a:rPr lang="en-IN" dirty="0"/>
              <a:t>The following are the few advantages or benefits of using inheritance in Python.</a:t>
            </a:r>
          </a:p>
          <a:p>
            <a:endParaRPr lang="en-IN" dirty="0"/>
          </a:p>
          <a:p>
            <a:r>
              <a:rPr lang="en-IN" dirty="0"/>
              <a:t>Python Inheritance provides Code reusability, readability, and scalability.</a:t>
            </a:r>
          </a:p>
          <a:p>
            <a:r>
              <a:rPr lang="en-IN" dirty="0"/>
              <a:t>Python Inheritance reduces the code repetition. You can place all the standard methods and attributes in the parent class. These are accessible by the child class derived from it.</a:t>
            </a:r>
          </a:p>
          <a:p>
            <a:r>
              <a:rPr lang="en-IN" dirty="0"/>
              <a:t>By dividing the code into multiple classes, the applications look better, and the error identification is easy.</a:t>
            </a:r>
          </a:p>
        </p:txBody>
      </p:sp>
    </p:spTree>
    <p:extLst>
      <p:ext uri="{BB962C8B-B14F-4D97-AF65-F5344CB8AC3E}">
        <p14:creationId xmlns:p14="http://schemas.microsoft.com/office/powerpoint/2010/main" val="4251756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Inheritance</a:t>
            </a:r>
            <a:endParaRPr lang="en-IN" dirty="0"/>
          </a:p>
        </p:txBody>
      </p:sp>
      <p:pic>
        <p:nvPicPr>
          <p:cNvPr id="4" name="Content Placeholder 3"/>
          <p:cNvPicPr>
            <a:picLocks noGrp="1" noChangeAspect="1"/>
          </p:cNvPicPr>
          <p:nvPr>
            <p:ph idx="1"/>
          </p:nvPr>
        </p:nvPicPr>
        <p:blipFill rotWithShape="1">
          <a:blip r:embed="rId2"/>
          <a:srcRect b="3453"/>
          <a:stretch/>
        </p:blipFill>
        <p:spPr>
          <a:xfrm>
            <a:off x="4264529" y="1825625"/>
            <a:ext cx="3662942" cy="4201102"/>
          </a:xfrm>
          <a:prstGeom prst="rect">
            <a:avLst/>
          </a:prstGeom>
        </p:spPr>
      </p:pic>
    </p:spTree>
    <p:extLst>
      <p:ext uri="{BB962C8B-B14F-4D97-AF65-F5344CB8AC3E}">
        <p14:creationId xmlns:p14="http://schemas.microsoft.com/office/powerpoint/2010/main" val="38426505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50000"/>
                  </a:schemeClr>
                </a:solidFill>
              </a:rPr>
              <a:t>Overloading and Overriding</a:t>
            </a:r>
            <a:endParaRPr lang="en-IN" dirty="0">
              <a:solidFill>
                <a:schemeClr val="accent1">
                  <a:lumMod val="50000"/>
                </a:schemeClr>
              </a:solidFill>
            </a:endParaRPr>
          </a:p>
        </p:txBody>
      </p:sp>
      <p:sp>
        <p:nvSpPr>
          <p:cNvPr id="3" name="Text Placeholder 2"/>
          <p:cNvSpPr>
            <a:spLocks noGrp="1"/>
          </p:cNvSpPr>
          <p:nvPr>
            <p:ph type="body" idx="1"/>
          </p:nvPr>
        </p:nvSpPr>
        <p:spPr/>
        <p:txBody>
          <a:bodyPr/>
          <a:lstStyle/>
          <a:p>
            <a:r>
              <a:rPr lang="en-US" dirty="0" smtClean="0"/>
              <a:t>Overloading</a:t>
            </a:r>
            <a:endParaRPr lang="en-IN" dirty="0"/>
          </a:p>
        </p:txBody>
      </p:sp>
      <p:sp>
        <p:nvSpPr>
          <p:cNvPr id="4" name="Content Placeholder 3"/>
          <p:cNvSpPr>
            <a:spLocks noGrp="1"/>
          </p:cNvSpPr>
          <p:nvPr>
            <p:ph sz="half" idx="2"/>
          </p:nvPr>
        </p:nvSpPr>
        <p:spPr/>
        <p:txBody>
          <a:bodyPr>
            <a:normAutofit fontScale="85000" lnSpcReduction="20000"/>
          </a:bodyPr>
          <a:lstStyle/>
          <a:p>
            <a:r>
              <a:rPr lang="en-IN" dirty="0"/>
              <a:t>In the method overloading, methods or functions must have the same name and different signatures</a:t>
            </a:r>
            <a:r>
              <a:rPr lang="en-IN" dirty="0" smtClean="0"/>
              <a:t>.</a:t>
            </a:r>
          </a:p>
          <a:p>
            <a:r>
              <a:rPr lang="en-IN" dirty="0"/>
              <a:t>Method overloading is a example of compile time polymorphism</a:t>
            </a:r>
            <a:r>
              <a:rPr lang="en-IN" dirty="0" smtClean="0"/>
              <a:t>.</a:t>
            </a:r>
          </a:p>
          <a:p>
            <a:r>
              <a:rPr lang="en-IN" dirty="0"/>
              <a:t>In the method overloading, inheritance may or may not be required</a:t>
            </a:r>
            <a:r>
              <a:rPr lang="en-IN" dirty="0" smtClean="0"/>
              <a:t>.</a:t>
            </a:r>
          </a:p>
          <a:p>
            <a:r>
              <a:rPr lang="en-IN" dirty="0"/>
              <a:t>It is used in order to add more to the </a:t>
            </a:r>
            <a:r>
              <a:rPr lang="en-IN" dirty="0" err="1"/>
              <a:t>behavior</a:t>
            </a:r>
            <a:r>
              <a:rPr lang="en-IN" dirty="0"/>
              <a:t> of methods</a:t>
            </a:r>
            <a:r>
              <a:rPr lang="en-IN" dirty="0" smtClean="0"/>
              <a:t>.</a:t>
            </a:r>
          </a:p>
          <a:p>
            <a:r>
              <a:rPr lang="en-IN" dirty="0"/>
              <a:t>In method overloading, there is no need of more than one class.</a:t>
            </a:r>
          </a:p>
        </p:txBody>
      </p:sp>
      <p:sp>
        <p:nvSpPr>
          <p:cNvPr id="5" name="Text Placeholder 4"/>
          <p:cNvSpPr>
            <a:spLocks noGrp="1"/>
          </p:cNvSpPr>
          <p:nvPr>
            <p:ph type="body" sz="quarter" idx="3"/>
          </p:nvPr>
        </p:nvSpPr>
        <p:spPr/>
        <p:txBody>
          <a:bodyPr/>
          <a:lstStyle/>
          <a:p>
            <a:r>
              <a:rPr lang="en-US" dirty="0"/>
              <a:t>O</a:t>
            </a:r>
            <a:r>
              <a:rPr lang="en-US" dirty="0" smtClean="0"/>
              <a:t>verriding</a:t>
            </a:r>
            <a:endParaRPr lang="en-IN" dirty="0"/>
          </a:p>
        </p:txBody>
      </p:sp>
      <p:sp>
        <p:nvSpPr>
          <p:cNvPr id="6" name="Content Placeholder 5"/>
          <p:cNvSpPr>
            <a:spLocks noGrp="1"/>
          </p:cNvSpPr>
          <p:nvPr>
            <p:ph sz="quarter" idx="4"/>
          </p:nvPr>
        </p:nvSpPr>
        <p:spPr/>
        <p:txBody>
          <a:bodyPr>
            <a:normAutofit fontScale="85000" lnSpcReduction="20000"/>
          </a:bodyPr>
          <a:lstStyle/>
          <a:p>
            <a:r>
              <a:rPr lang="en-IN" dirty="0"/>
              <a:t>Whereas in the method overriding, methods or functions must have the same name and same signatures</a:t>
            </a:r>
            <a:r>
              <a:rPr lang="en-IN" dirty="0" smtClean="0"/>
              <a:t>.</a:t>
            </a:r>
          </a:p>
          <a:p>
            <a:r>
              <a:rPr lang="en-IN" dirty="0"/>
              <a:t>Whereas method overriding is a example of run time polymorphism</a:t>
            </a:r>
            <a:r>
              <a:rPr lang="en-IN" dirty="0" smtClean="0"/>
              <a:t>.</a:t>
            </a:r>
          </a:p>
          <a:p>
            <a:r>
              <a:rPr lang="en-IN" dirty="0"/>
              <a:t>Whereas in method overriding, inheritance always required</a:t>
            </a:r>
            <a:r>
              <a:rPr lang="en-IN" dirty="0" smtClean="0"/>
              <a:t>.</a:t>
            </a:r>
          </a:p>
          <a:p>
            <a:r>
              <a:rPr lang="en-IN" dirty="0"/>
              <a:t>Whereas it is used in order to change the </a:t>
            </a:r>
            <a:r>
              <a:rPr lang="en-IN" dirty="0" err="1"/>
              <a:t>behavior</a:t>
            </a:r>
            <a:r>
              <a:rPr lang="en-IN" dirty="0"/>
              <a:t> of exist methods</a:t>
            </a:r>
            <a:r>
              <a:rPr lang="en-IN" dirty="0" smtClean="0"/>
              <a:t>.</a:t>
            </a:r>
          </a:p>
          <a:p>
            <a:r>
              <a:rPr lang="en-IN" dirty="0"/>
              <a:t>Whereas in method overriding, there is need of at least of two classes.</a:t>
            </a:r>
          </a:p>
        </p:txBody>
      </p:sp>
    </p:spTree>
    <p:extLst>
      <p:ext uri="{BB962C8B-B14F-4D97-AF65-F5344CB8AC3E}">
        <p14:creationId xmlns:p14="http://schemas.microsoft.com/office/powerpoint/2010/main" val="6159213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0"/>
            <a:ext cx="12192000" cy="6856240"/>
          </a:xfrm>
          <a:prstGeom prst="rect">
            <a:avLst/>
          </a:prstGeom>
        </p:spPr>
      </p:pic>
    </p:spTree>
    <p:extLst>
      <p:ext uri="{BB962C8B-B14F-4D97-AF65-F5344CB8AC3E}">
        <p14:creationId xmlns:p14="http://schemas.microsoft.com/office/powerpoint/2010/main" val="386546988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lstStyle/>
          <a:p>
            <a:pPr marL="514350" indent="-514350">
              <a:buAutoNum type="arabicPeriod"/>
            </a:pPr>
            <a:r>
              <a:rPr lang="en-US" dirty="0" smtClean="0"/>
              <a:t>Procedural language is less secure?</a:t>
            </a:r>
          </a:p>
          <a:p>
            <a:pPr marL="514350" indent="-514350">
              <a:buFont typeface="+mj-lt"/>
              <a:buAutoNum type="alphaLcParenR"/>
            </a:pPr>
            <a:r>
              <a:rPr lang="en-US" dirty="0" smtClean="0"/>
              <a:t>True</a:t>
            </a:r>
          </a:p>
          <a:p>
            <a:pPr marL="514350" indent="-514350">
              <a:buFont typeface="+mj-lt"/>
              <a:buAutoNum type="alphaLcParenR"/>
            </a:pPr>
            <a:r>
              <a:rPr lang="en-US" dirty="0" smtClean="0"/>
              <a:t>False</a:t>
            </a:r>
          </a:p>
          <a:p>
            <a:pPr marL="0" indent="0">
              <a:buNone/>
            </a:pPr>
            <a:r>
              <a:rPr lang="en-US" dirty="0" smtClean="0"/>
              <a:t>2.</a:t>
            </a:r>
            <a:r>
              <a:rPr lang="en-IN" dirty="0"/>
              <a:t>  _____ represents an entity in the real world with its identity and behaviour.</a:t>
            </a:r>
            <a:br>
              <a:rPr lang="en-IN" dirty="0"/>
            </a:br>
            <a:r>
              <a:rPr lang="en-IN" dirty="0"/>
              <a:t>a) A method</a:t>
            </a:r>
            <a:br>
              <a:rPr lang="en-IN" dirty="0"/>
            </a:br>
            <a:r>
              <a:rPr lang="en-IN" dirty="0"/>
              <a:t>b) An object</a:t>
            </a:r>
            <a:br>
              <a:rPr lang="en-IN" dirty="0"/>
            </a:br>
            <a:r>
              <a:rPr lang="en-IN" dirty="0"/>
              <a:t>c) A class</a:t>
            </a:r>
            <a:br>
              <a:rPr lang="en-IN" dirty="0"/>
            </a:br>
            <a:r>
              <a:rPr lang="en-IN" dirty="0"/>
              <a:t>d) An operator</a:t>
            </a:r>
          </a:p>
        </p:txBody>
      </p:sp>
    </p:spTree>
    <p:extLst>
      <p:ext uri="{BB962C8B-B14F-4D97-AF65-F5344CB8AC3E}">
        <p14:creationId xmlns:p14="http://schemas.microsoft.com/office/powerpoint/2010/main" val="32921635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t>
            </a:r>
            <a:r>
              <a:rPr lang="en-US" dirty="0" smtClean="0"/>
              <a:t>uiz</a:t>
            </a:r>
            <a:endParaRPr lang="en-IN" dirty="0"/>
          </a:p>
        </p:txBody>
      </p:sp>
      <p:sp>
        <p:nvSpPr>
          <p:cNvPr id="3" name="Content Placeholder 2"/>
          <p:cNvSpPr>
            <a:spLocks noGrp="1"/>
          </p:cNvSpPr>
          <p:nvPr>
            <p:ph idx="1"/>
          </p:nvPr>
        </p:nvSpPr>
        <p:spPr/>
        <p:txBody>
          <a:bodyPr>
            <a:normAutofit fontScale="62500" lnSpcReduction="20000"/>
          </a:bodyPr>
          <a:lstStyle/>
          <a:p>
            <a:pPr marL="0" indent="0">
              <a:buNone/>
            </a:pPr>
            <a:r>
              <a:rPr lang="en-IN" dirty="0" smtClean="0"/>
              <a:t>3.What is the output?</a:t>
            </a:r>
          </a:p>
          <a:p>
            <a:pPr marL="0" indent="0">
              <a:buNone/>
            </a:pPr>
            <a:r>
              <a:rPr lang="en-IN" dirty="0" smtClean="0"/>
              <a:t>class </a:t>
            </a:r>
            <a:r>
              <a:rPr lang="en-IN" dirty="0"/>
              <a:t>test:</a:t>
            </a:r>
          </a:p>
          <a:p>
            <a:pPr marL="0" indent="0">
              <a:buNone/>
            </a:pPr>
            <a:r>
              <a:rPr lang="en-IN" dirty="0"/>
              <a:t>     </a:t>
            </a:r>
            <a:r>
              <a:rPr lang="en-IN" dirty="0" err="1"/>
              <a:t>def</a:t>
            </a:r>
            <a:r>
              <a:rPr lang="en-IN" dirty="0"/>
              <a:t> __</a:t>
            </a:r>
            <a:r>
              <a:rPr lang="en-IN" dirty="0" err="1"/>
              <a:t>init</a:t>
            </a:r>
            <a:r>
              <a:rPr lang="en-IN" dirty="0"/>
              <a:t>__(</a:t>
            </a:r>
            <a:r>
              <a:rPr lang="en-IN" dirty="0" err="1"/>
              <a:t>self,a</a:t>
            </a:r>
            <a:r>
              <a:rPr lang="en-IN" dirty="0"/>
              <a:t>="Hello World"):</a:t>
            </a:r>
          </a:p>
          <a:p>
            <a:pPr marL="0" indent="0">
              <a:buNone/>
            </a:pPr>
            <a:r>
              <a:rPr lang="en-IN" dirty="0"/>
              <a:t>         </a:t>
            </a:r>
            <a:r>
              <a:rPr lang="en-IN" dirty="0" err="1"/>
              <a:t>self.a</a:t>
            </a:r>
            <a:r>
              <a:rPr lang="en-IN" dirty="0"/>
              <a:t>=a</a:t>
            </a:r>
          </a:p>
          <a:p>
            <a:pPr marL="0" indent="0">
              <a:buNone/>
            </a:pPr>
            <a:r>
              <a:rPr lang="en-IN" dirty="0"/>
              <a:t> </a:t>
            </a:r>
          </a:p>
          <a:p>
            <a:pPr marL="0" indent="0">
              <a:buNone/>
            </a:pPr>
            <a:r>
              <a:rPr lang="en-IN" dirty="0"/>
              <a:t>     </a:t>
            </a:r>
            <a:r>
              <a:rPr lang="en-IN" dirty="0" err="1"/>
              <a:t>def</a:t>
            </a:r>
            <a:r>
              <a:rPr lang="en-IN" dirty="0"/>
              <a:t> display(self):</a:t>
            </a:r>
          </a:p>
          <a:p>
            <a:pPr marL="0" indent="0">
              <a:buNone/>
            </a:pPr>
            <a:r>
              <a:rPr lang="en-IN" dirty="0"/>
              <a:t>         print(</a:t>
            </a:r>
            <a:r>
              <a:rPr lang="en-IN" dirty="0" err="1"/>
              <a:t>self.a</a:t>
            </a:r>
            <a:r>
              <a:rPr lang="en-IN" dirty="0"/>
              <a:t>)</a:t>
            </a:r>
          </a:p>
          <a:p>
            <a:pPr marL="0" indent="0">
              <a:buNone/>
            </a:pPr>
            <a:r>
              <a:rPr lang="en-IN" dirty="0" err="1"/>
              <a:t>obj</a:t>
            </a:r>
            <a:r>
              <a:rPr lang="en-IN" dirty="0"/>
              <a:t>=test()</a:t>
            </a:r>
          </a:p>
          <a:p>
            <a:pPr marL="0" indent="0">
              <a:buNone/>
            </a:pPr>
            <a:r>
              <a:rPr lang="en-IN" dirty="0" err="1"/>
              <a:t>obj.display</a:t>
            </a:r>
            <a:r>
              <a:rPr lang="en-IN" dirty="0"/>
              <a:t>() </a:t>
            </a:r>
            <a:endParaRPr lang="en-IN" dirty="0" smtClean="0"/>
          </a:p>
          <a:p>
            <a:pPr marL="0" indent="0">
              <a:buNone/>
            </a:pPr>
            <a:r>
              <a:rPr lang="en-IN" dirty="0" smtClean="0"/>
              <a:t>a</a:t>
            </a:r>
            <a:r>
              <a:rPr lang="en-IN" dirty="0"/>
              <a:t>) The program has an error because constructor can’t have default arguments</a:t>
            </a:r>
          </a:p>
          <a:p>
            <a:pPr marL="0" indent="0">
              <a:buNone/>
            </a:pPr>
            <a:r>
              <a:rPr lang="en-IN" dirty="0"/>
              <a:t>b) Nothing is displayed</a:t>
            </a:r>
          </a:p>
          <a:p>
            <a:pPr marL="0" indent="0">
              <a:buNone/>
            </a:pPr>
            <a:r>
              <a:rPr lang="en-IN" dirty="0"/>
              <a:t>c) “Hello World” is displayed</a:t>
            </a:r>
          </a:p>
          <a:p>
            <a:pPr marL="0" indent="0">
              <a:buNone/>
            </a:pPr>
            <a:r>
              <a:rPr lang="en-IN" dirty="0"/>
              <a:t>d) The program has an error display function doesn’t have </a:t>
            </a:r>
            <a:r>
              <a:rPr lang="en-IN" dirty="0" smtClean="0"/>
              <a:t>parameters</a:t>
            </a:r>
          </a:p>
          <a:p>
            <a:pPr marL="0" indent="0">
              <a:buNone/>
            </a:pPr>
            <a:endParaRPr lang="en-IN" dirty="0"/>
          </a:p>
          <a:p>
            <a:pPr marL="0" indent="0">
              <a:buNone/>
            </a:pPr>
            <a:endParaRPr lang="en-IN" dirty="0" smtClean="0"/>
          </a:p>
          <a:p>
            <a:pPr marL="0" indent="0">
              <a:buNone/>
            </a:pPr>
            <a:endParaRPr lang="en-IN" dirty="0"/>
          </a:p>
        </p:txBody>
      </p:sp>
    </p:spTree>
    <p:extLst>
      <p:ext uri="{BB962C8B-B14F-4D97-AF65-F5344CB8AC3E}">
        <p14:creationId xmlns:p14="http://schemas.microsoft.com/office/powerpoint/2010/main" val="37407259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t>
            </a:r>
            <a:r>
              <a:rPr lang="en-US" dirty="0" smtClean="0"/>
              <a:t>uiz</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dirty="0" smtClean="0"/>
              <a:t>4</a:t>
            </a:r>
            <a:r>
              <a:rPr lang="en-IN" dirty="0"/>
              <a:t>. What is </a:t>
            </a:r>
            <a:r>
              <a:rPr lang="en-IN" dirty="0" err="1"/>
              <a:t>setattr</a:t>
            </a:r>
            <a:r>
              <a:rPr lang="en-IN" dirty="0"/>
              <a:t>() used for?</a:t>
            </a:r>
            <a:br>
              <a:rPr lang="en-IN" dirty="0"/>
            </a:br>
            <a:r>
              <a:rPr lang="en-IN" dirty="0"/>
              <a:t>a) To access the attribute of the object</a:t>
            </a:r>
            <a:br>
              <a:rPr lang="en-IN" dirty="0"/>
            </a:br>
            <a:r>
              <a:rPr lang="en-IN" dirty="0"/>
              <a:t>b) To set an attribute</a:t>
            </a:r>
            <a:br>
              <a:rPr lang="en-IN" dirty="0"/>
            </a:br>
            <a:r>
              <a:rPr lang="en-IN" dirty="0"/>
              <a:t>c) To check if an attribute exists or not</a:t>
            </a:r>
            <a:br>
              <a:rPr lang="en-IN" dirty="0"/>
            </a:br>
            <a:r>
              <a:rPr lang="en-IN" dirty="0"/>
              <a:t>d) To delete an </a:t>
            </a:r>
            <a:r>
              <a:rPr lang="en-IN" dirty="0" smtClean="0"/>
              <a:t>attribute</a:t>
            </a:r>
          </a:p>
          <a:p>
            <a:pPr marL="0" indent="0">
              <a:buNone/>
            </a:pPr>
            <a:r>
              <a:rPr lang="en-US" dirty="0" smtClean="0"/>
              <a:t>5.</a:t>
            </a:r>
            <a:r>
              <a:rPr lang="en-IN" dirty="0"/>
              <a:t>  What is </a:t>
            </a:r>
            <a:r>
              <a:rPr lang="en-IN" dirty="0" err="1"/>
              <a:t>getattr</a:t>
            </a:r>
            <a:r>
              <a:rPr lang="en-IN" dirty="0"/>
              <a:t>() used for?</a:t>
            </a:r>
            <a:br>
              <a:rPr lang="en-IN" dirty="0"/>
            </a:br>
            <a:r>
              <a:rPr lang="en-IN" dirty="0"/>
              <a:t>a) To access the attribute of the object</a:t>
            </a:r>
            <a:br>
              <a:rPr lang="en-IN" dirty="0"/>
            </a:br>
            <a:r>
              <a:rPr lang="en-IN" dirty="0"/>
              <a:t>b) To delete an attribute</a:t>
            </a:r>
            <a:br>
              <a:rPr lang="en-IN" dirty="0"/>
            </a:br>
            <a:r>
              <a:rPr lang="en-IN" dirty="0"/>
              <a:t>c) To check if an attribute exists or not</a:t>
            </a:r>
            <a:br>
              <a:rPr lang="en-IN" dirty="0"/>
            </a:br>
            <a:r>
              <a:rPr lang="en-IN" dirty="0"/>
              <a:t>d) To set an </a:t>
            </a:r>
            <a:r>
              <a:rPr lang="en-IN" dirty="0" smtClean="0"/>
              <a:t>attribute</a:t>
            </a:r>
          </a:p>
          <a:p>
            <a:pPr marL="0" indent="0">
              <a:buNone/>
            </a:pPr>
            <a:r>
              <a:rPr lang="en-US" dirty="0" smtClean="0"/>
              <a:t>6.</a:t>
            </a:r>
            <a:r>
              <a:rPr lang="en-IN" dirty="0" smtClean="0"/>
              <a:t> </a:t>
            </a:r>
            <a:r>
              <a:rPr lang="en-IN" dirty="0"/>
              <a:t>What is Instantiation in terms of OOP terminology?</a:t>
            </a:r>
            <a:br>
              <a:rPr lang="en-IN" dirty="0"/>
            </a:br>
            <a:r>
              <a:rPr lang="en-IN" dirty="0"/>
              <a:t>a) Deleting an instance of class</a:t>
            </a:r>
            <a:br>
              <a:rPr lang="en-IN" dirty="0"/>
            </a:br>
            <a:r>
              <a:rPr lang="en-IN" dirty="0"/>
              <a:t>b) Modifying an instance of class</a:t>
            </a:r>
            <a:br>
              <a:rPr lang="en-IN" dirty="0"/>
            </a:br>
            <a:r>
              <a:rPr lang="en-IN" dirty="0"/>
              <a:t>c) Copying an instance of class</a:t>
            </a:r>
            <a:br>
              <a:rPr lang="en-IN" dirty="0"/>
            </a:br>
            <a:r>
              <a:rPr lang="en-IN" dirty="0"/>
              <a:t>d) Creating an instance of class</a:t>
            </a:r>
          </a:p>
        </p:txBody>
      </p:sp>
    </p:spTree>
    <p:extLst>
      <p:ext uri="{BB962C8B-B14F-4D97-AF65-F5344CB8AC3E}">
        <p14:creationId xmlns:p14="http://schemas.microsoft.com/office/powerpoint/2010/main" val="30912608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smtClean="0"/>
              <a:t>7.</a:t>
            </a:r>
            <a:r>
              <a:rPr lang="en-IN" dirty="0"/>
              <a:t> Is the following Python code correct?</a:t>
            </a:r>
          </a:p>
          <a:p>
            <a:pPr marL="0" indent="0">
              <a:buNone/>
            </a:pPr>
            <a:r>
              <a:rPr lang="en-IN" dirty="0" smtClean="0"/>
              <a:t>class </a:t>
            </a:r>
            <a:r>
              <a:rPr lang="en-IN" dirty="0"/>
              <a:t>A:</a:t>
            </a:r>
          </a:p>
          <a:p>
            <a:pPr marL="0" indent="0">
              <a:buNone/>
            </a:pPr>
            <a:r>
              <a:rPr lang="en-IN" dirty="0"/>
              <a:t>	</a:t>
            </a:r>
            <a:r>
              <a:rPr lang="en-IN" dirty="0" err="1"/>
              <a:t>def</a:t>
            </a:r>
            <a:r>
              <a:rPr lang="en-IN" dirty="0"/>
              <a:t> __</a:t>
            </a:r>
            <a:r>
              <a:rPr lang="en-IN" dirty="0" err="1"/>
              <a:t>init</a:t>
            </a:r>
            <a:r>
              <a:rPr lang="en-IN" dirty="0"/>
              <a:t>__(</a:t>
            </a:r>
            <a:r>
              <a:rPr lang="en-IN" dirty="0" err="1"/>
              <a:t>self,b</a:t>
            </a:r>
            <a:r>
              <a:rPr lang="en-IN" dirty="0"/>
              <a:t>):</a:t>
            </a:r>
          </a:p>
          <a:p>
            <a:pPr marL="0" indent="0">
              <a:buNone/>
            </a:pPr>
            <a:r>
              <a:rPr lang="en-IN" dirty="0"/>
              <a:t>		</a:t>
            </a:r>
            <a:r>
              <a:rPr lang="en-IN" dirty="0" err="1"/>
              <a:t>self.b</a:t>
            </a:r>
            <a:r>
              <a:rPr lang="en-IN" dirty="0"/>
              <a:t>=b</a:t>
            </a:r>
          </a:p>
          <a:p>
            <a:pPr marL="0" indent="0">
              <a:buNone/>
            </a:pPr>
            <a:r>
              <a:rPr lang="en-IN" dirty="0"/>
              <a:t>	</a:t>
            </a:r>
            <a:r>
              <a:rPr lang="en-IN" dirty="0" err="1"/>
              <a:t>def</a:t>
            </a:r>
            <a:r>
              <a:rPr lang="en-IN" dirty="0"/>
              <a:t> display(self):</a:t>
            </a:r>
          </a:p>
          <a:p>
            <a:pPr marL="0" indent="0">
              <a:buNone/>
            </a:pPr>
            <a:r>
              <a:rPr lang="en-IN" dirty="0"/>
              <a:t>		print(</a:t>
            </a:r>
            <a:r>
              <a:rPr lang="en-IN" dirty="0" err="1"/>
              <a:t>self.b</a:t>
            </a:r>
            <a:r>
              <a:rPr lang="en-IN" dirty="0"/>
              <a:t>)</a:t>
            </a:r>
          </a:p>
          <a:p>
            <a:pPr marL="0" indent="0">
              <a:buNone/>
            </a:pPr>
            <a:r>
              <a:rPr lang="en-IN" dirty="0" smtClean="0"/>
              <a:t> </a:t>
            </a:r>
            <a:r>
              <a:rPr lang="en-IN" dirty="0" err="1"/>
              <a:t>obj</a:t>
            </a:r>
            <a:r>
              <a:rPr lang="en-IN" dirty="0"/>
              <a:t>=A("Hello")</a:t>
            </a:r>
          </a:p>
          <a:p>
            <a:pPr marL="0" indent="0">
              <a:buNone/>
            </a:pPr>
            <a:r>
              <a:rPr lang="en-IN" dirty="0" smtClean="0"/>
              <a:t> </a:t>
            </a:r>
            <a:r>
              <a:rPr lang="en-IN" dirty="0"/>
              <a:t>del </a:t>
            </a:r>
            <a:r>
              <a:rPr lang="en-IN" dirty="0" err="1"/>
              <a:t>obj</a:t>
            </a:r>
            <a:endParaRPr lang="en-IN" dirty="0"/>
          </a:p>
          <a:p>
            <a:pPr marL="0" indent="0">
              <a:buNone/>
            </a:pPr>
            <a:r>
              <a:rPr lang="en-IN" dirty="0"/>
              <a:t>a) True</a:t>
            </a:r>
          </a:p>
          <a:p>
            <a:pPr marL="0" indent="0">
              <a:buNone/>
            </a:pPr>
            <a:r>
              <a:rPr lang="en-IN" dirty="0"/>
              <a:t>b) </a:t>
            </a:r>
            <a:r>
              <a:rPr lang="en-IN" dirty="0" smtClean="0"/>
              <a:t>False</a:t>
            </a:r>
          </a:p>
          <a:p>
            <a:pPr marL="0" indent="0">
              <a:buNone/>
            </a:pPr>
            <a:r>
              <a:rPr lang="en-US" dirty="0" smtClean="0"/>
              <a:t>8.</a:t>
            </a:r>
            <a:r>
              <a:rPr lang="en-IN" dirty="0"/>
              <a:t> Which of the following best describes inheritance?</a:t>
            </a:r>
          </a:p>
          <a:p>
            <a:pPr marL="0" indent="0">
              <a:buNone/>
            </a:pPr>
            <a:r>
              <a:rPr lang="en-IN" dirty="0"/>
              <a:t>a) Ability of a class to derive members of another class as a part of its own definition</a:t>
            </a:r>
          </a:p>
          <a:p>
            <a:pPr marL="0" indent="0">
              <a:buNone/>
            </a:pPr>
            <a:r>
              <a:rPr lang="en-IN" dirty="0"/>
              <a:t>b) Means of bundling instance variables and methods in order to restrict access to certain class members</a:t>
            </a:r>
          </a:p>
          <a:p>
            <a:pPr marL="0" indent="0">
              <a:buNone/>
            </a:pPr>
            <a:r>
              <a:rPr lang="en-IN" dirty="0"/>
              <a:t>c) Focuses on variables and passing of variables to functions</a:t>
            </a:r>
          </a:p>
          <a:p>
            <a:pPr marL="0" indent="0">
              <a:buNone/>
            </a:pPr>
            <a:r>
              <a:rPr lang="en-IN" dirty="0"/>
              <a:t>d) Allows for implementation of elegant software that is well designed and easily modified</a:t>
            </a:r>
          </a:p>
        </p:txBody>
      </p:sp>
    </p:spTree>
    <p:extLst>
      <p:ext uri="{BB962C8B-B14F-4D97-AF65-F5344CB8AC3E}">
        <p14:creationId xmlns:p14="http://schemas.microsoft.com/office/powerpoint/2010/main" val="4281176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IN" dirty="0"/>
          </a:p>
        </p:txBody>
      </p:sp>
      <p:sp>
        <p:nvSpPr>
          <p:cNvPr id="3" name="Content Placeholder 2"/>
          <p:cNvSpPr>
            <a:spLocks noGrp="1"/>
          </p:cNvSpPr>
          <p:nvPr>
            <p:ph idx="1"/>
          </p:nvPr>
        </p:nvSpPr>
        <p:spPr/>
        <p:txBody>
          <a:bodyPr>
            <a:normAutofit lnSpcReduction="10000"/>
          </a:bodyPr>
          <a:lstStyle/>
          <a:p>
            <a:r>
              <a:rPr lang="en-US" dirty="0" smtClean="0"/>
              <a:t>Single line comment</a:t>
            </a:r>
          </a:p>
          <a:p>
            <a:pPr marL="0" indent="0">
              <a:buNone/>
            </a:pPr>
            <a:r>
              <a:rPr lang="en-US" dirty="0" smtClean="0"/>
              <a:t># This is how to comment in python</a:t>
            </a:r>
          </a:p>
          <a:p>
            <a:pPr marL="0" indent="0">
              <a:buNone/>
            </a:pPr>
            <a:r>
              <a:rPr lang="en-US" dirty="0" smtClean="0"/>
              <a:t># This is a single line comment</a:t>
            </a:r>
          </a:p>
          <a:p>
            <a:pPr marL="0" indent="0">
              <a:buNone/>
            </a:pPr>
            <a:endParaRPr lang="en-US" dirty="0"/>
          </a:p>
          <a:p>
            <a:r>
              <a:rPr lang="en-US" dirty="0" smtClean="0"/>
              <a:t>Multi line comment</a:t>
            </a:r>
          </a:p>
          <a:p>
            <a:pPr marL="0" indent="0">
              <a:buNone/>
            </a:pPr>
            <a:r>
              <a:rPr lang="en-US" dirty="0" smtClean="0"/>
              <a:t>‘’’</a:t>
            </a:r>
          </a:p>
          <a:p>
            <a:pPr marL="0" indent="0">
              <a:buNone/>
            </a:pPr>
            <a:r>
              <a:rPr lang="en-US" dirty="0" smtClean="0"/>
              <a:t>This is a multi line</a:t>
            </a:r>
          </a:p>
          <a:p>
            <a:pPr marL="0" indent="0">
              <a:buNone/>
            </a:pPr>
            <a:r>
              <a:rPr lang="en-US" dirty="0" smtClean="0"/>
              <a:t>Comment.</a:t>
            </a:r>
          </a:p>
          <a:p>
            <a:pPr marL="0" indent="0">
              <a:buNone/>
            </a:pPr>
            <a:r>
              <a:rPr lang="en-US" dirty="0" smtClean="0"/>
              <a:t>‘’’</a:t>
            </a:r>
            <a:endParaRPr lang="en-IN" dirty="0"/>
          </a:p>
        </p:txBody>
      </p:sp>
    </p:spTree>
    <p:extLst>
      <p:ext uri="{BB962C8B-B14F-4D97-AF65-F5344CB8AC3E}">
        <p14:creationId xmlns:p14="http://schemas.microsoft.com/office/powerpoint/2010/main" val="349296286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a:xfrm>
            <a:off x="838200" y="1371600"/>
            <a:ext cx="10515600" cy="4805363"/>
          </a:xfrm>
        </p:spPr>
        <p:txBody>
          <a:bodyPr>
            <a:normAutofit fontScale="55000" lnSpcReduction="20000"/>
          </a:bodyPr>
          <a:lstStyle/>
          <a:p>
            <a:pPr marL="0" indent="0">
              <a:buNone/>
            </a:pPr>
            <a:r>
              <a:rPr lang="en-US" dirty="0" smtClean="0"/>
              <a:t>9.</a:t>
            </a:r>
            <a:r>
              <a:rPr lang="en-IN" dirty="0"/>
              <a:t> What will be the output of the following Python code?</a:t>
            </a:r>
          </a:p>
          <a:p>
            <a:pPr marL="0" indent="0">
              <a:buNone/>
            </a:pPr>
            <a:endParaRPr lang="en-IN" dirty="0"/>
          </a:p>
          <a:p>
            <a:pPr marL="0" indent="0">
              <a:buNone/>
            </a:pPr>
            <a:r>
              <a:rPr lang="en-IN" dirty="0"/>
              <a:t>class A():</a:t>
            </a:r>
          </a:p>
          <a:p>
            <a:pPr marL="0" indent="0">
              <a:buNone/>
            </a:pPr>
            <a:r>
              <a:rPr lang="en-IN" dirty="0"/>
              <a:t>    </a:t>
            </a:r>
            <a:r>
              <a:rPr lang="en-IN" dirty="0" err="1"/>
              <a:t>def</a:t>
            </a:r>
            <a:r>
              <a:rPr lang="en-IN" dirty="0"/>
              <a:t> </a:t>
            </a:r>
            <a:r>
              <a:rPr lang="en-IN" dirty="0" err="1"/>
              <a:t>disp</a:t>
            </a:r>
            <a:r>
              <a:rPr lang="en-IN" dirty="0"/>
              <a:t>(self):</a:t>
            </a:r>
          </a:p>
          <a:p>
            <a:pPr marL="0" indent="0">
              <a:buNone/>
            </a:pPr>
            <a:r>
              <a:rPr lang="en-IN" dirty="0"/>
              <a:t>        print("A </a:t>
            </a:r>
            <a:r>
              <a:rPr lang="en-IN" dirty="0" err="1"/>
              <a:t>disp</a:t>
            </a:r>
            <a:r>
              <a:rPr lang="en-IN" dirty="0"/>
              <a:t>()")</a:t>
            </a:r>
          </a:p>
          <a:p>
            <a:pPr marL="0" indent="0">
              <a:buNone/>
            </a:pPr>
            <a:r>
              <a:rPr lang="en-IN" dirty="0"/>
              <a:t>class B(A):</a:t>
            </a:r>
          </a:p>
          <a:p>
            <a:pPr marL="0" indent="0">
              <a:buNone/>
            </a:pPr>
            <a:r>
              <a:rPr lang="en-IN" dirty="0"/>
              <a:t>    pass</a:t>
            </a:r>
          </a:p>
          <a:p>
            <a:pPr marL="0" indent="0">
              <a:buNone/>
            </a:pPr>
            <a:r>
              <a:rPr lang="en-IN" dirty="0" err="1"/>
              <a:t>obj</a:t>
            </a:r>
            <a:r>
              <a:rPr lang="en-IN" dirty="0"/>
              <a:t> = B()</a:t>
            </a:r>
          </a:p>
          <a:p>
            <a:pPr marL="0" indent="0">
              <a:buNone/>
            </a:pPr>
            <a:r>
              <a:rPr lang="en-IN" dirty="0" err="1"/>
              <a:t>obj.disp</a:t>
            </a:r>
            <a:r>
              <a:rPr lang="en-IN" dirty="0"/>
              <a:t>()</a:t>
            </a:r>
          </a:p>
          <a:p>
            <a:pPr marL="0" indent="0">
              <a:buNone/>
            </a:pPr>
            <a:r>
              <a:rPr lang="en-IN" dirty="0"/>
              <a:t>a) Invalid syntax for inheritance</a:t>
            </a:r>
          </a:p>
          <a:p>
            <a:pPr marL="0" indent="0">
              <a:buNone/>
            </a:pPr>
            <a:r>
              <a:rPr lang="en-IN" dirty="0"/>
              <a:t>b) Error because when object is created, argument must be passed</a:t>
            </a:r>
          </a:p>
          <a:p>
            <a:pPr marL="0" indent="0">
              <a:buNone/>
            </a:pPr>
            <a:r>
              <a:rPr lang="en-IN" dirty="0"/>
              <a:t>c) Nothing is printed</a:t>
            </a:r>
          </a:p>
          <a:p>
            <a:pPr marL="0" indent="0">
              <a:buNone/>
            </a:pPr>
            <a:r>
              <a:rPr lang="en-IN" dirty="0"/>
              <a:t>d) A </a:t>
            </a:r>
            <a:r>
              <a:rPr lang="en-IN" dirty="0" err="1"/>
              <a:t>disp</a:t>
            </a:r>
            <a:r>
              <a:rPr lang="en-IN" dirty="0" smtClean="0"/>
              <a:t>()</a:t>
            </a:r>
          </a:p>
          <a:p>
            <a:pPr marL="0" indent="0">
              <a:buNone/>
            </a:pPr>
            <a:r>
              <a:rPr lang="en-US" dirty="0" smtClean="0"/>
              <a:t>10</a:t>
            </a:r>
            <a:r>
              <a:rPr lang="en-IN" dirty="0"/>
              <a:t>Which of the following is not a type of inheritance?</a:t>
            </a:r>
            <a:br>
              <a:rPr lang="en-IN" dirty="0"/>
            </a:br>
            <a:r>
              <a:rPr lang="en-IN" dirty="0"/>
              <a:t>a) Double-level</a:t>
            </a:r>
            <a:br>
              <a:rPr lang="en-IN" dirty="0"/>
            </a:br>
            <a:r>
              <a:rPr lang="en-IN" dirty="0"/>
              <a:t>b) Multi-level</a:t>
            </a:r>
            <a:br>
              <a:rPr lang="en-IN" dirty="0"/>
            </a:br>
            <a:r>
              <a:rPr lang="en-IN" dirty="0"/>
              <a:t>c) Single-level</a:t>
            </a:r>
            <a:br>
              <a:rPr lang="en-IN" dirty="0"/>
            </a:br>
            <a:r>
              <a:rPr lang="en-IN" dirty="0"/>
              <a:t>d) Multiple</a:t>
            </a:r>
          </a:p>
        </p:txBody>
      </p:sp>
    </p:spTree>
    <p:extLst>
      <p:ext uri="{BB962C8B-B14F-4D97-AF65-F5344CB8AC3E}">
        <p14:creationId xmlns:p14="http://schemas.microsoft.com/office/powerpoint/2010/main" val="361175021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smtClean="0"/>
              <a:t>11.</a:t>
            </a:r>
            <a:r>
              <a:rPr lang="en-IN" dirty="0"/>
              <a:t> What type of inheritance is illustrated in the following Python code?</a:t>
            </a:r>
          </a:p>
          <a:p>
            <a:pPr marL="0" indent="0">
              <a:buNone/>
            </a:pPr>
            <a:r>
              <a:rPr lang="en-IN" dirty="0" smtClean="0"/>
              <a:t>class </a:t>
            </a:r>
            <a:r>
              <a:rPr lang="en-IN" dirty="0"/>
              <a:t>A():</a:t>
            </a:r>
          </a:p>
          <a:p>
            <a:pPr marL="0" indent="0">
              <a:buNone/>
            </a:pPr>
            <a:r>
              <a:rPr lang="en-IN" dirty="0"/>
              <a:t>    pass</a:t>
            </a:r>
          </a:p>
          <a:p>
            <a:pPr marL="0" indent="0">
              <a:buNone/>
            </a:pPr>
            <a:r>
              <a:rPr lang="en-IN" dirty="0"/>
              <a:t>class B():</a:t>
            </a:r>
          </a:p>
          <a:p>
            <a:pPr marL="0" indent="0">
              <a:buNone/>
            </a:pPr>
            <a:r>
              <a:rPr lang="en-IN" dirty="0"/>
              <a:t>    pass</a:t>
            </a:r>
          </a:p>
          <a:p>
            <a:pPr marL="0" indent="0">
              <a:buNone/>
            </a:pPr>
            <a:r>
              <a:rPr lang="en-IN" dirty="0"/>
              <a:t>class C(A,B):</a:t>
            </a:r>
          </a:p>
          <a:p>
            <a:pPr marL="0" indent="0">
              <a:buNone/>
            </a:pPr>
            <a:r>
              <a:rPr lang="en-IN" dirty="0"/>
              <a:t>    pass</a:t>
            </a:r>
          </a:p>
          <a:p>
            <a:pPr marL="0" indent="0">
              <a:buNone/>
            </a:pPr>
            <a:r>
              <a:rPr lang="en-IN" dirty="0"/>
              <a:t>a) Multi-level inheritance</a:t>
            </a:r>
          </a:p>
          <a:p>
            <a:pPr marL="0" indent="0">
              <a:buNone/>
            </a:pPr>
            <a:r>
              <a:rPr lang="en-IN" dirty="0"/>
              <a:t>b) Multiple inheritance</a:t>
            </a:r>
          </a:p>
          <a:p>
            <a:pPr marL="0" indent="0">
              <a:buNone/>
            </a:pPr>
            <a:r>
              <a:rPr lang="en-IN" dirty="0"/>
              <a:t>c) Hierarchical inheritance</a:t>
            </a:r>
          </a:p>
          <a:p>
            <a:pPr marL="0" indent="0">
              <a:buNone/>
            </a:pPr>
            <a:r>
              <a:rPr lang="en-IN" dirty="0"/>
              <a:t>d) Single-level </a:t>
            </a:r>
            <a:r>
              <a:rPr lang="en-IN" dirty="0" smtClean="0"/>
              <a:t>inheritance</a:t>
            </a:r>
          </a:p>
          <a:p>
            <a:pPr marL="0" indent="0">
              <a:buNone/>
            </a:pPr>
            <a:r>
              <a:rPr lang="en-US" dirty="0" smtClean="0"/>
              <a:t>12.</a:t>
            </a:r>
            <a:r>
              <a:rPr lang="en-IN" dirty="0"/>
              <a:t> What is the biggest reason for the use of polymorphism?</a:t>
            </a:r>
            <a:br>
              <a:rPr lang="en-IN" dirty="0"/>
            </a:br>
            <a:r>
              <a:rPr lang="en-IN" dirty="0"/>
              <a:t>a) It allows the programmer to think at a more abstract level</a:t>
            </a:r>
            <a:br>
              <a:rPr lang="en-IN" dirty="0"/>
            </a:br>
            <a:r>
              <a:rPr lang="en-IN" dirty="0"/>
              <a:t>b) There is less program code to write</a:t>
            </a:r>
            <a:br>
              <a:rPr lang="en-IN" dirty="0"/>
            </a:br>
            <a:r>
              <a:rPr lang="en-IN" dirty="0"/>
              <a:t>c) The program will have a more elegant design and will be easier to maintain and update</a:t>
            </a:r>
            <a:br>
              <a:rPr lang="en-IN" dirty="0"/>
            </a:br>
            <a:r>
              <a:rPr lang="en-IN" dirty="0"/>
              <a:t>d) Program code takes up less space</a:t>
            </a:r>
          </a:p>
        </p:txBody>
      </p:sp>
    </p:spTree>
    <p:extLst>
      <p:ext uri="{BB962C8B-B14F-4D97-AF65-F5344CB8AC3E}">
        <p14:creationId xmlns:p14="http://schemas.microsoft.com/office/powerpoint/2010/main" val="7384926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13.</a:t>
            </a:r>
            <a:r>
              <a:rPr lang="en-IN" dirty="0"/>
              <a:t> Overriding means changing behaviour of methods of derived class methods in the base class.</a:t>
            </a:r>
          </a:p>
          <a:p>
            <a:pPr marL="0" indent="0">
              <a:buNone/>
            </a:pPr>
            <a:r>
              <a:rPr lang="en-IN" dirty="0"/>
              <a:t>a) True</a:t>
            </a:r>
          </a:p>
          <a:p>
            <a:pPr marL="0" indent="0">
              <a:buNone/>
            </a:pPr>
            <a:r>
              <a:rPr lang="en-IN" dirty="0"/>
              <a:t>b) </a:t>
            </a:r>
            <a:r>
              <a:rPr lang="en-IN" dirty="0" smtClean="0"/>
              <a:t>False</a:t>
            </a:r>
          </a:p>
          <a:p>
            <a:pPr marL="0" indent="0">
              <a:buNone/>
            </a:pPr>
            <a:r>
              <a:rPr lang="en-US" dirty="0" smtClean="0"/>
              <a:t>14.How many classes are needed for overriding?</a:t>
            </a:r>
          </a:p>
          <a:p>
            <a:pPr marL="514350" indent="-514350">
              <a:buFont typeface="+mj-lt"/>
              <a:buAutoNum type="alphaLcParenR"/>
            </a:pPr>
            <a:r>
              <a:rPr lang="en-US" dirty="0" err="1" smtClean="0"/>
              <a:t>Atleast</a:t>
            </a:r>
            <a:r>
              <a:rPr lang="en-US" dirty="0" smtClean="0"/>
              <a:t> 2</a:t>
            </a:r>
          </a:p>
          <a:p>
            <a:pPr marL="514350" indent="-514350">
              <a:buFont typeface="+mj-lt"/>
              <a:buAutoNum type="alphaLcParenR"/>
            </a:pPr>
            <a:r>
              <a:rPr lang="en-US" dirty="0"/>
              <a:t>1</a:t>
            </a:r>
            <a:endParaRPr lang="en-US" dirty="0" smtClean="0"/>
          </a:p>
          <a:p>
            <a:pPr marL="514350" indent="-514350">
              <a:buFont typeface="+mj-lt"/>
              <a:buAutoNum type="alphaLcParenR"/>
            </a:pPr>
            <a:r>
              <a:rPr lang="en-US" dirty="0" smtClean="0"/>
              <a:t>0</a:t>
            </a:r>
          </a:p>
          <a:p>
            <a:pPr marL="0" indent="0">
              <a:buNone/>
            </a:pPr>
            <a:r>
              <a:rPr lang="en-US" dirty="0" smtClean="0"/>
              <a:t>15.</a:t>
            </a:r>
            <a:r>
              <a:rPr lang="en-IN" dirty="0"/>
              <a:t> In </a:t>
            </a:r>
            <a:r>
              <a:rPr lang="en-IN" dirty="0" smtClean="0"/>
              <a:t>_________, </a:t>
            </a:r>
            <a:r>
              <a:rPr lang="en-IN" dirty="0"/>
              <a:t>methods or functions must have the same name and different </a:t>
            </a:r>
            <a:r>
              <a:rPr lang="en-IN" dirty="0" smtClean="0"/>
              <a:t>signatures.</a:t>
            </a:r>
          </a:p>
          <a:p>
            <a:pPr marL="0" indent="0">
              <a:buNone/>
            </a:pPr>
            <a:r>
              <a:rPr lang="en-US" dirty="0" smtClean="0"/>
              <a:t>a)Overriding</a:t>
            </a:r>
          </a:p>
          <a:p>
            <a:pPr marL="0" indent="0">
              <a:buNone/>
            </a:pPr>
            <a:r>
              <a:rPr lang="en-US" dirty="0" smtClean="0"/>
              <a:t>b)Overloading</a:t>
            </a:r>
            <a:endParaRPr lang="en-IN" dirty="0"/>
          </a:p>
        </p:txBody>
      </p:sp>
    </p:spTree>
    <p:extLst>
      <p:ext uri="{BB962C8B-B14F-4D97-AF65-F5344CB8AC3E}">
        <p14:creationId xmlns:p14="http://schemas.microsoft.com/office/powerpoint/2010/main" val="95561197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nswers</a:t>
            </a:r>
            <a:endParaRPr lang="en-IN"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smtClean="0"/>
              <a:t>A</a:t>
            </a:r>
          </a:p>
          <a:p>
            <a:pPr marL="514350" indent="-514350">
              <a:buFont typeface="+mj-lt"/>
              <a:buAutoNum type="arabicPeriod"/>
            </a:pPr>
            <a:r>
              <a:rPr lang="en-US" dirty="0" smtClean="0"/>
              <a:t>B</a:t>
            </a:r>
          </a:p>
          <a:p>
            <a:pPr marL="514350" indent="-514350">
              <a:buFont typeface="+mj-lt"/>
              <a:buAutoNum type="arabicPeriod"/>
            </a:pPr>
            <a:r>
              <a:rPr lang="en-US" dirty="0" smtClean="0"/>
              <a:t>C</a:t>
            </a:r>
          </a:p>
          <a:p>
            <a:pPr marL="514350" indent="-514350">
              <a:buFont typeface="+mj-lt"/>
              <a:buAutoNum type="arabicPeriod"/>
            </a:pPr>
            <a:r>
              <a:rPr lang="en-US" dirty="0" smtClean="0"/>
              <a:t>B</a:t>
            </a:r>
          </a:p>
          <a:p>
            <a:pPr marL="514350" indent="-514350">
              <a:buFont typeface="+mj-lt"/>
              <a:buAutoNum type="arabicPeriod"/>
            </a:pPr>
            <a:r>
              <a:rPr lang="en-US" dirty="0" smtClean="0"/>
              <a:t>A</a:t>
            </a:r>
          </a:p>
          <a:p>
            <a:pPr marL="514350" indent="-514350">
              <a:buFont typeface="+mj-lt"/>
              <a:buAutoNum type="arabicPeriod"/>
            </a:pPr>
            <a:r>
              <a:rPr lang="en-US" dirty="0" smtClean="0"/>
              <a:t>D</a:t>
            </a:r>
          </a:p>
          <a:p>
            <a:pPr marL="514350" indent="-514350">
              <a:buFont typeface="+mj-lt"/>
              <a:buAutoNum type="arabicPeriod"/>
            </a:pPr>
            <a:r>
              <a:rPr lang="en-US" dirty="0" smtClean="0"/>
              <a:t>A</a:t>
            </a:r>
          </a:p>
          <a:p>
            <a:pPr marL="514350" indent="-514350">
              <a:buFont typeface="+mj-lt"/>
              <a:buAutoNum type="arabicPeriod"/>
            </a:pPr>
            <a:r>
              <a:rPr lang="en-US" dirty="0" smtClean="0"/>
              <a:t>A</a:t>
            </a:r>
          </a:p>
          <a:p>
            <a:pPr marL="514350" indent="-514350">
              <a:buFont typeface="+mj-lt"/>
              <a:buAutoNum type="arabicPeriod"/>
            </a:pPr>
            <a:r>
              <a:rPr lang="en-US" dirty="0" smtClean="0"/>
              <a:t>D</a:t>
            </a:r>
          </a:p>
          <a:p>
            <a:pPr marL="514350" indent="-514350">
              <a:buFont typeface="+mj-lt"/>
              <a:buAutoNum type="arabicPeriod"/>
            </a:pPr>
            <a:r>
              <a:rPr lang="en-US" dirty="0" smtClean="0"/>
              <a:t>A</a:t>
            </a:r>
          </a:p>
          <a:p>
            <a:pPr marL="514350" indent="-514350">
              <a:buFont typeface="+mj-lt"/>
              <a:buAutoNum type="arabicPeriod"/>
            </a:pPr>
            <a:r>
              <a:rPr lang="en-US" dirty="0" smtClean="0"/>
              <a:t>B</a:t>
            </a:r>
          </a:p>
          <a:p>
            <a:pPr marL="514350" indent="-514350">
              <a:buFont typeface="+mj-lt"/>
              <a:buAutoNum type="arabicPeriod"/>
            </a:pPr>
            <a:r>
              <a:rPr lang="en-US" dirty="0" smtClean="0"/>
              <a:t>C</a:t>
            </a:r>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endParaRPr lang="en-IN" dirty="0"/>
          </a:p>
        </p:txBody>
      </p:sp>
      <p:sp>
        <p:nvSpPr>
          <p:cNvPr id="4" name="TextBox 3"/>
          <p:cNvSpPr txBox="1"/>
          <p:nvPr/>
        </p:nvSpPr>
        <p:spPr>
          <a:xfrm>
            <a:off x="3865418" y="1690688"/>
            <a:ext cx="7647709" cy="1785104"/>
          </a:xfrm>
          <a:prstGeom prst="rect">
            <a:avLst/>
          </a:prstGeom>
          <a:noFill/>
        </p:spPr>
        <p:txBody>
          <a:bodyPr wrap="square" rtlCol="0">
            <a:spAutoFit/>
          </a:bodyPr>
          <a:lstStyle/>
          <a:p>
            <a:r>
              <a:rPr lang="en-US" sz="2200" dirty="0" smtClean="0"/>
              <a:t>13.B(</a:t>
            </a:r>
            <a:r>
              <a:rPr lang="en-IN" sz="2200" dirty="0"/>
              <a:t>Overriding means if there are two same methods present in the superclass and the subclass, the contents of the subclass method are executed.</a:t>
            </a:r>
            <a:r>
              <a:rPr lang="en-US" sz="2200" dirty="0" smtClean="0"/>
              <a:t>)</a:t>
            </a:r>
          </a:p>
          <a:p>
            <a:r>
              <a:rPr lang="en-US" sz="2200" dirty="0" smtClean="0"/>
              <a:t>14.A</a:t>
            </a:r>
          </a:p>
          <a:p>
            <a:r>
              <a:rPr lang="en-US" sz="2200" dirty="0" smtClean="0"/>
              <a:t>15.B</a:t>
            </a:r>
            <a:endParaRPr lang="en-IN" sz="2200" dirty="0"/>
          </a:p>
        </p:txBody>
      </p:sp>
    </p:spTree>
    <p:extLst>
      <p:ext uri="{BB962C8B-B14F-4D97-AF65-F5344CB8AC3E}">
        <p14:creationId xmlns:p14="http://schemas.microsoft.com/office/powerpoint/2010/main" val="6581694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IN" dirty="0"/>
          </a:p>
        </p:txBody>
      </p:sp>
      <p:sp>
        <p:nvSpPr>
          <p:cNvPr id="3" name="Content Placeholder 2"/>
          <p:cNvSpPr>
            <a:spLocks noGrp="1"/>
          </p:cNvSpPr>
          <p:nvPr>
            <p:ph idx="1"/>
          </p:nvPr>
        </p:nvSpPr>
        <p:spPr>
          <a:xfrm>
            <a:off x="838200" y="1340716"/>
            <a:ext cx="10515600" cy="4351338"/>
          </a:xfrm>
        </p:spPr>
        <p:txBody>
          <a:bodyPr>
            <a:normAutofit/>
          </a:bodyPr>
          <a:lstStyle/>
          <a:p>
            <a:pPr marL="0" indent="0">
              <a:buNone/>
            </a:pPr>
            <a:r>
              <a:rPr lang="en-IN" sz="1800" dirty="0"/>
              <a:t>Variables are nothing but reserved memory locations to store values. This means that when you create a variable you reserve some space in memory.</a:t>
            </a:r>
          </a:p>
          <a:p>
            <a:pPr marL="0" indent="0">
              <a:buNone/>
            </a:pPr>
            <a:r>
              <a:rPr lang="en-IN" sz="1800" dirty="0"/>
              <a:t>Based on the data type of a variable, the interpreter allocates memory and decides what can be stored in the reserved memory. Therefore, by assigning different data types to variables, you can store integers, decimals or characters in these variables</a:t>
            </a:r>
            <a:r>
              <a:rPr lang="en-IN" sz="1800" dirty="0" smtClean="0"/>
              <a:t>.</a:t>
            </a:r>
          </a:p>
          <a:p>
            <a:pPr marL="0" indent="0">
              <a:buNone/>
            </a:pPr>
            <a:r>
              <a:rPr lang="en-IN" sz="2000" dirty="0"/>
              <a:t>The operand to the left of the = operator is the name of the variable and the operand to the right of the = operator is the value stored in the variable. For example</a:t>
            </a:r>
            <a:endParaRPr lang="en-IN" sz="1400" dirty="0"/>
          </a:p>
          <a:p>
            <a:pPr marL="0" indent="0">
              <a:buNone/>
            </a:pPr>
            <a:endParaRPr lang="en-US" sz="1800" dirty="0" smtClean="0"/>
          </a:p>
          <a:p>
            <a:pPr marL="0" indent="0">
              <a:buNone/>
            </a:pPr>
            <a:r>
              <a:rPr lang="en-US" sz="1800" dirty="0"/>
              <a:t> </a:t>
            </a:r>
            <a:r>
              <a:rPr lang="en-US" sz="1800" dirty="0" smtClean="0"/>
              <a:t>                                                             Name=“</a:t>
            </a:r>
            <a:r>
              <a:rPr lang="en-US" sz="1800" dirty="0" err="1" smtClean="0"/>
              <a:t>abc</a:t>
            </a:r>
            <a:r>
              <a:rPr lang="en-US" sz="1800" dirty="0" smtClean="0"/>
              <a:t>”</a:t>
            </a:r>
          </a:p>
          <a:p>
            <a:pPr marL="0" indent="0">
              <a:buNone/>
            </a:pPr>
            <a:r>
              <a:rPr lang="en-US" sz="1800" dirty="0"/>
              <a:t> </a:t>
            </a:r>
            <a:r>
              <a:rPr lang="en-US" sz="1800" dirty="0" smtClean="0"/>
              <a:t>     Identifiers or variable name       Age=20              Values stored in the variable names</a:t>
            </a:r>
          </a:p>
          <a:p>
            <a:pPr marL="0" indent="0">
              <a:buNone/>
            </a:pPr>
            <a:r>
              <a:rPr lang="en-US" sz="1800" dirty="0"/>
              <a:t> </a:t>
            </a:r>
            <a:r>
              <a:rPr lang="en-US" sz="1800" dirty="0" smtClean="0"/>
              <a:t>                                                             Height=5.9         </a:t>
            </a:r>
          </a:p>
          <a:p>
            <a:pPr marL="0" indent="0">
              <a:buNone/>
            </a:pPr>
            <a:r>
              <a:rPr lang="en-US" sz="1800" dirty="0"/>
              <a:t> </a:t>
            </a:r>
            <a:r>
              <a:rPr lang="en-US" sz="1800" dirty="0" smtClean="0"/>
              <a:t> To find the type of the variable we will use type() function.</a:t>
            </a:r>
            <a:endParaRPr lang="en-IN" sz="1800" dirty="0"/>
          </a:p>
        </p:txBody>
      </p:sp>
      <p:sp>
        <p:nvSpPr>
          <p:cNvPr id="4" name="Double Brace 3"/>
          <p:cNvSpPr/>
          <p:nvPr/>
        </p:nvSpPr>
        <p:spPr>
          <a:xfrm>
            <a:off x="4031673" y="3837709"/>
            <a:ext cx="1427018" cy="110836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8172892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a:t>
            </a:r>
            <a:endParaRPr lang="en-IN" dirty="0"/>
          </a:p>
        </p:txBody>
      </p:sp>
      <p:sp>
        <p:nvSpPr>
          <p:cNvPr id="3" name="Content Placeholder 2"/>
          <p:cNvSpPr>
            <a:spLocks noGrp="1"/>
          </p:cNvSpPr>
          <p:nvPr>
            <p:ph idx="1"/>
          </p:nvPr>
        </p:nvSpPr>
        <p:spPr>
          <a:xfrm>
            <a:off x="838200" y="1382280"/>
            <a:ext cx="10515600" cy="5226338"/>
          </a:xfrm>
        </p:spPr>
        <p:txBody>
          <a:bodyPr>
            <a:normAutofit fontScale="92500" lnSpcReduction="20000"/>
          </a:bodyPr>
          <a:lstStyle/>
          <a:p>
            <a:pPr marL="0" indent="0">
              <a:buNone/>
            </a:pPr>
            <a:r>
              <a:rPr lang="en-IN" sz="1800" dirty="0"/>
              <a:t>Keywords are the reserved words in Python.</a:t>
            </a:r>
          </a:p>
          <a:p>
            <a:r>
              <a:rPr lang="en-IN" sz="1800" dirty="0"/>
              <a:t>We cannot use a keyword as a </a:t>
            </a:r>
            <a:r>
              <a:rPr lang="en-IN" sz="1800" dirty="0" smtClean="0"/>
              <a:t>Variable</a:t>
            </a:r>
            <a:r>
              <a:rPr lang="en-IN" sz="1800" dirty="0"/>
              <a:t> name, </a:t>
            </a:r>
            <a:r>
              <a:rPr lang="en-IN" sz="1800" dirty="0" smtClean="0"/>
              <a:t>Function</a:t>
            </a:r>
            <a:r>
              <a:rPr lang="en-IN" sz="1800" dirty="0"/>
              <a:t> name or any other identifier. They are used to define the syntax and structure of the Python language.</a:t>
            </a:r>
          </a:p>
          <a:p>
            <a:r>
              <a:rPr lang="en-IN" sz="1800" dirty="0"/>
              <a:t>In Python, keywords are case sensitive.</a:t>
            </a:r>
          </a:p>
          <a:p>
            <a:r>
              <a:rPr lang="en-IN" sz="1800" dirty="0"/>
              <a:t>There are 33 keywords in Python 3.7. This number can vary slightly over the course of time.</a:t>
            </a:r>
          </a:p>
          <a:p>
            <a:r>
              <a:rPr lang="en-IN" sz="1800" dirty="0"/>
              <a:t>All the keywords </a:t>
            </a:r>
            <a:r>
              <a:rPr lang="en-IN" sz="1800" dirty="0" smtClean="0"/>
              <a:t>except </a:t>
            </a:r>
            <a:r>
              <a:rPr lang="en-IN" sz="1800" u="sng" dirty="0" err="1" smtClean="0"/>
              <a:t>True,False</a:t>
            </a:r>
            <a:r>
              <a:rPr lang="en-IN" sz="1800" u="sng" dirty="0" smtClean="0"/>
              <a:t> and None </a:t>
            </a:r>
            <a:r>
              <a:rPr lang="en-IN" sz="1800" dirty="0"/>
              <a:t>are in lowercase and they must be written as they are. The list of all the keywords is given below</a:t>
            </a:r>
            <a:r>
              <a:rPr lang="en-IN" sz="1800" dirty="0" smtClean="0"/>
              <a:t>.</a:t>
            </a:r>
          </a:p>
          <a:p>
            <a:pPr marL="0" indent="0">
              <a:buNone/>
            </a:pPr>
            <a:endParaRPr lang="en-IN" sz="1800" dirty="0" smtClean="0"/>
          </a:p>
          <a:p>
            <a:pPr marL="0" indent="0">
              <a:buNone/>
            </a:pPr>
            <a:r>
              <a:rPr lang="en-IN" dirty="0" smtClean="0"/>
              <a:t>'False</a:t>
            </a:r>
            <a:r>
              <a:rPr lang="en-IN" dirty="0"/>
              <a:t>', 'None', 'True', 'and', 'as', 'assert', 'break', 'class', 'continue', '</a:t>
            </a:r>
            <a:r>
              <a:rPr lang="en-IN" dirty="0" err="1"/>
              <a:t>def</a:t>
            </a:r>
            <a:r>
              <a:rPr lang="en-IN" dirty="0"/>
              <a:t>', 'del', '</a:t>
            </a:r>
            <a:r>
              <a:rPr lang="en-IN" dirty="0" err="1"/>
              <a:t>elif</a:t>
            </a:r>
            <a:r>
              <a:rPr lang="en-IN" dirty="0"/>
              <a:t>', 'else', 'except', 'finally', 'for', 'from', 'global', 'if', 'import', 'in', 'is', 'lambda', 'nonlocal', 'not', 'or', 'pass', 'raise', 'return', 'try', 'while', 'with', </a:t>
            </a:r>
            <a:r>
              <a:rPr lang="en-IN" dirty="0" smtClean="0"/>
              <a:t>'yield‘.</a:t>
            </a:r>
          </a:p>
          <a:p>
            <a:pPr marL="0" indent="0">
              <a:buNone/>
            </a:pPr>
            <a:endParaRPr lang="en-US" dirty="0" smtClean="0"/>
          </a:p>
          <a:p>
            <a:pPr marL="0" indent="0">
              <a:buNone/>
            </a:pPr>
            <a:r>
              <a:rPr lang="en-US" sz="2200" dirty="0" smtClean="0"/>
              <a:t>To find what are the keywords  in python just type:</a:t>
            </a:r>
          </a:p>
          <a:p>
            <a:pPr marL="0" indent="0">
              <a:buNone/>
            </a:pPr>
            <a:r>
              <a:rPr lang="en-US" sz="2200" dirty="0"/>
              <a:t> </a:t>
            </a:r>
            <a:r>
              <a:rPr lang="en-US" sz="2200" dirty="0" smtClean="0"/>
              <a:t>print(</a:t>
            </a:r>
            <a:r>
              <a:rPr lang="en-US" sz="2200" dirty="0" err="1" smtClean="0"/>
              <a:t>keyword.kwlist</a:t>
            </a:r>
            <a:r>
              <a:rPr lang="en-US" sz="2200" dirty="0" smtClean="0"/>
              <a:t>)</a:t>
            </a:r>
          </a:p>
          <a:p>
            <a:pPr marL="0" indent="0">
              <a:buNone/>
            </a:pPr>
            <a:r>
              <a:rPr lang="en-US" dirty="0" smtClean="0"/>
              <a:t> </a:t>
            </a:r>
            <a:endParaRPr lang="en-IN" dirty="0" smtClean="0"/>
          </a:p>
          <a:p>
            <a:pPr marL="0" indent="0">
              <a:buNone/>
            </a:pPr>
            <a:endParaRPr lang="en-US" sz="1200" dirty="0"/>
          </a:p>
          <a:p>
            <a:pPr marL="0" indent="0">
              <a:buNone/>
            </a:pPr>
            <a:endParaRPr lang="en-IN" sz="1400" dirty="0"/>
          </a:p>
        </p:txBody>
      </p:sp>
    </p:spTree>
    <p:extLst>
      <p:ext uri="{BB962C8B-B14F-4D97-AF65-F5344CB8AC3E}">
        <p14:creationId xmlns:p14="http://schemas.microsoft.com/office/powerpoint/2010/main" val="3557003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2782" y="703406"/>
            <a:ext cx="10515600" cy="5669685"/>
          </a:xfrm>
        </p:spPr>
        <p:txBody>
          <a:bodyPr>
            <a:normAutofit/>
          </a:bodyPr>
          <a:lstStyle/>
          <a:p>
            <a:pPr marL="0" indent="0">
              <a:buNone/>
            </a:pPr>
            <a:r>
              <a:rPr lang="en-IN" b="1" dirty="0"/>
              <a:t>Python Identifiers</a:t>
            </a:r>
          </a:p>
          <a:p>
            <a:r>
              <a:rPr lang="en-IN" dirty="0"/>
              <a:t>An identifier is a name given to entities like class, functions, variables, etc. It helps to differentiate one entity from another.</a:t>
            </a:r>
          </a:p>
          <a:p>
            <a:pPr marL="0" indent="0">
              <a:buNone/>
            </a:pPr>
            <a:r>
              <a:rPr lang="en-IN" b="1" dirty="0"/>
              <a:t>Rules for writing identifiers</a:t>
            </a:r>
          </a:p>
          <a:p>
            <a:r>
              <a:rPr lang="en-IN" dirty="0"/>
              <a:t>Identifiers can be a combination of letters in </a:t>
            </a:r>
            <a:r>
              <a:rPr lang="en-IN" dirty="0" smtClean="0"/>
              <a:t>lowercase</a:t>
            </a:r>
            <a:r>
              <a:rPr lang="en-IN" dirty="0"/>
              <a:t> </a:t>
            </a:r>
            <a:r>
              <a:rPr lang="en-IN" b="1" dirty="0"/>
              <a:t>(a to z)</a:t>
            </a:r>
            <a:r>
              <a:rPr lang="en-IN" dirty="0"/>
              <a:t> or uppercase </a:t>
            </a:r>
            <a:r>
              <a:rPr lang="en-IN" b="1" dirty="0"/>
              <a:t>(A to Z)</a:t>
            </a:r>
            <a:r>
              <a:rPr lang="en-IN" dirty="0"/>
              <a:t> or digits </a:t>
            </a:r>
            <a:r>
              <a:rPr lang="en-IN" b="1" dirty="0"/>
              <a:t>(0 to 9)</a:t>
            </a:r>
            <a:r>
              <a:rPr lang="en-IN" dirty="0"/>
              <a:t> or an </a:t>
            </a:r>
            <a:r>
              <a:rPr lang="en-IN" dirty="0" smtClean="0"/>
              <a:t>underscore _ .Names like var_1, </a:t>
            </a:r>
            <a:r>
              <a:rPr lang="en-IN" dirty="0" err="1" smtClean="0"/>
              <a:t>myclass</a:t>
            </a:r>
            <a:r>
              <a:rPr lang="en-IN" dirty="0" smtClean="0"/>
              <a:t>, </a:t>
            </a:r>
            <a:r>
              <a:rPr lang="en-IN" dirty="0" err="1" smtClean="0"/>
              <a:t>print_this_to_screen</a:t>
            </a:r>
            <a:r>
              <a:rPr lang="en-IN" dirty="0" smtClean="0"/>
              <a:t>  are valid.</a:t>
            </a:r>
          </a:p>
          <a:p>
            <a:r>
              <a:rPr lang="en-IN" dirty="0"/>
              <a:t>An identifier cannot start with a </a:t>
            </a:r>
            <a:r>
              <a:rPr lang="en-IN" dirty="0" smtClean="0"/>
              <a:t>digit, 1variable is invalid, but variable_1 is valid.</a:t>
            </a:r>
          </a:p>
          <a:p>
            <a:r>
              <a:rPr lang="en-IN" dirty="0"/>
              <a:t>We cannot use special symbols like </a:t>
            </a:r>
            <a:r>
              <a:rPr lang="en-IN" b="1" dirty="0"/>
              <a:t>!</a:t>
            </a:r>
            <a:r>
              <a:rPr lang="en-IN" dirty="0"/>
              <a:t>, </a:t>
            </a:r>
            <a:r>
              <a:rPr lang="en-IN" b="1" dirty="0"/>
              <a:t>@</a:t>
            </a:r>
            <a:r>
              <a:rPr lang="en-IN" dirty="0"/>
              <a:t>, </a:t>
            </a:r>
            <a:r>
              <a:rPr lang="en-IN" b="1" dirty="0"/>
              <a:t>#</a:t>
            </a:r>
            <a:r>
              <a:rPr lang="en-IN" dirty="0"/>
              <a:t>, </a:t>
            </a:r>
            <a:r>
              <a:rPr lang="en-IN" b="1" dirty="0"/>
              <a:t>$</a:t>
            </a:r>
            <a:r>
              <a:rPr lang="en-IN" dirty="0"/>
              <a:t>, </a:t>
            </a:r>
            <a:r>
              <a:rPr lang="en-IN" b="1" dirty="0"/>
              <a:t>%</a:t>
            </a:r>
            <a:r>
              <a:rPr lang="en-IN" dirty="0"/>
              <a:t> etc. in our identifier</a:t>
            </a:r>
            <a:r>
              <a:rPr lang="en-IN" dirty="0" smtClean="0"/>
              <a:t>.</a:t>
            </a:r>
          </a:p>
          <a:p>
            <a:r>
              <a:rPr lang="en-IN" dirty="0"/>
              <a:t>An identifier can be of any length.</a:t>
            </a:r>
          </a:p>
          <a:p>
            <a:pPr marL="0" indent="0">
              <a:buNone/>
            </a:pPr>
            <a:endParaRPr lang="en-IN" dirty="0"/>
          </a:p>
        </p:txBody>
      </p:sp>
    </p:spTree>
    <p:extLst>
      <p:ext uri="{BB962C8B-B14F-4D97-AF65-F5344CB8AC3E}">
        <p14:creationId xmlns:p14="http://schemas.microsoft.com/office/powerpoint/2010/main" val="874471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input</a:t>
            </a:r>
            <a:endParaRPr lang="en-IN" dirty="0"/>
          </a:p>
        </p:txBody>
      </p:sp>
      <p:sp>
        <p:nvSpPr>
          <p:cNvPr id="3" name="Content Placeholder 2"/>
          <p:cNvSpPr>
            <a:spLocks noGrp="1"/>
          </p:cNvSpPr>
          <p:nvPr>
            <p:ph idx="1"/>
          </p:nvPr>
        </p:nvSpPr>
        <p:spPr>
          <a:xfrm>
            <a:off x="838200" y="1825625"/>
            <a:ext cx="10896600" cy="4351338"/>
          </a:xfrm>
        </p:spPr>
        <p:txBody>
          <a:bodyPr>
            <a:normAutofit/>
          </a:bodyPr>
          <a:lstStyle/>
          <a:p>
            <a:pPr marL="0" indent="0">
              <a:buNone/>
            </a:pPr>
            <a:r>
              <a:rPr lang="en-US" dirty="0" smtClean="0"/>
              <a:t>Syntax for input function:</a:t>
            </a:r>
          </a:p>
          <a:p>
            <a:pPr marL="0" indent="0">
              <a:buNone/>
            </a:pPr>
            <a:r>
              <a:rPr lang="en-US" dirty="0" smtClean="0"/>
              <a:t>	input([prompt])   </a:t>
            </a:r>
          </a:p>
          <a:p>
            <a:pPr marL="0" indent="0">
              <a:buNone/>
            </a:pPr>
            <a:r>
              <a:rPr lang="en-IN" dirty="0" smtClean="0"/>
              <a:t>Where prompt is </a:t>
            </a:r>
            <a:r>
              <a:rPr lang="en-IN" dirty="0"/>
              <a:t>the string we wish to display on the screen. It is </a:t>
            </a:r>
            <a:r>
              <a:rPr lang="en-IN" dirty="0" smtClean="0"/>
              <a:t>optional</a:t>
            </a:r>
          </a:p>
          <a:p>
            <a:pPr marL="0" indent="0">
              <a:buNone/>
            </a:pPr>
            <a:endParaRPr lang="en-US" sz="1600" dirty="0" smtClean="0"/>
          </a:p>
          <a:p>
            <a:pPr marL="0" indent="0">
              <a:buNone/>
            </a:pPr>
            <a:r>
              <a:rPr lang="en-US" sz="1600" dirty="0" smtClean="0"/>
              <a:t>Code:</a:t>
            </a:r>
          </a:p>
          <a:p>
            <a:pPr marL="0" indent="0">
              <a:buNone/>
            </a:pPr>
            <a:r>
              <a:rPr lang="en-US" sz="1600" dirty="0" err="1" smtClean="0"/>
              <a:t>Num</a:t>
            </a:r>
            <a:r>
              <a:rPr lang="en-US" sz="1600" dirty="0" smtClean="0"/>
              <a:t>=input(“</a:t>
            </a:r>
            <a:r>
              <a:rPr lang="en-US" sz="1600" dirty="0" err="1" smtClean="0"/>
              <a:t>entr</a:t>
            </a:r>
            <a:r>
              <a:rPr lang="en-US" sz="1600" dirty="0" smtClean="0"/>
              <a:t> a number.”)</a:t>
            </a:r>
          </a:p>
          <a:p>
            <a:pPr marL="0" indent="0">
              <a:buNone/>
            </a:pPr>
            <a:endParaRPr lang="en-US" sz="1600" dirty="0" smtClean="0"/>
          </a:p>
          <a:p>
            <a:pPr marL="0" indent="0">
              <a:buNone/>
            </a:pPr>
            <a:r>
              <a:rPr lang="en-US" sz="1600" dirty="0" smtClean="0"/>
              <a:t>Enter a number. 10</a:t>
            </a:r>
          </a:p>
          <a:p>
            <a:pPr marL="0" indent="0">
              <a:buNone/>
            </a:pPr>
            <a:endParaRPr lang="en-US" sz="1600" dirty="0"/>
          </a:p>
          <a:p>
            <a:pPr marL="0" indent="0">
              <a:buNone/>
            </a:pPr>
            <a:r>
              <a:rPr lang="en-US" sz="1600" dirty="0" smtClean="0"/>
              <a:t>Print(</a:t>
            </a:r>
            <a:r>
              <a:rPr lang="en-US" sz="1600" dirty="0" err="1" smtClean="0"/>
              <a:t>Num</a:t>
            </a:r>
            <a:r>
              <a:rPr lang="en-US" sz="1600" dirty="0" smtClean="0"/>
              <a:t>)</a:t>
            </a:r>
          </a:p>
          <a:p>
            <a:pPr marL="0" indent="0">
              <a:buNone/>
            </a:pPr>
            <a:r>
              <a:rPr lang="en-US" sz="1600" dirty="0" smtClean="0"/>
              <a:t>‘10’</a:t>
            </a:r>
            <a:endParaRPr lang="en-US" sz="1600" dirty="0"/>
          </a:p>
          <a:p>
            <a:pPr marL="0" indent="0">
              <a:buNone/>
            </a:pPr>
            <a:endParaRPr lang="en-US" sz="1600" dirty="0"/>
          </a:p>
          <a:p>
            <a:pPr marL="0" indent="0">
              <a:buNone/>
            </a:pP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3552020372"/>
              </p:ext>
            </p:extLst>
          </p:nvPr>
        </p:nvGraphicFramePr>
        <p:xfrm>
          <a:off x="457200" y="249382"/>
          <a:ext cx="11277600" cy="6151418"/>
        </p:xfrm>
        <a:graphic>
          <a:graphicData uri="http://schemas.openxmlformats.org/drawingml/2006/table">
            <a:tbl>
              <a:tblPr/>
              <a:tblGrid>
                <a:gridCol w="11277600">
                  <a:extLst>
                    <a:ext uri="{9D8B030D-6E8A-4147-A177-3AD203B41FA5}">
                      <a16:colId xmlns:a16="http://schemas.microsoft.com/office/drawing/2014/main" val="1679311178"/>
                    </a:ext>
                  </a:extLst>
                </a:gridCol>
              </a:tblGrid>
              <a:tr h="6151418">
                <a:tc>
                  <a:txBody>
                    <a:bodyPr/>
                    <a:lstStyle/>
                    <a:p>
                      <a:endParaRPr lang="en-IN" baseline="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09708568"/>
                  </a:ext>
                </a:extLst>
              </a:tr>
            </a:tbl>
          </a:graphicData>
        </a:graphic>
      </p:graphicFrame>
    </p:spTree>
    <p:extLst>
      <p:ext uri="{BB962C8B-B14F-4D97-AF65-F5344CB8AC3E}">
        <p14:creationId xmlns:p14="http://schemas.microsoft.com/office/powerpoint/2010/main" val="3344286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output</a:t>
            </a:r>
            <a:endParaRPr lang="en-IN" dirty="0"/>
          </a:p>
        </p:txBody>
      </p:sp>
      <p:sp>
        <p:nvSpPr>
          <p:cNvPr id="3" name="Content Placeholder 2"/>
          <p:cNvSpPr>
            <a:spLocks noGrp="1"/>
          </p:cNvSpPr>
          <p:nvPr>
            <p:ph idx="1"/>
          </p:nvPr>
        </p:nvSpPr>
        <p:spPr/>
        <p:txBody>
          <a:bodyPr>
            <a:normAutofit/>
          </a:bodyPr>
          <a:lstStyle/>
          <a:p>
            <a:r>
              <a:rPr lang="en-US" dirty="0" smtClean="0"/>
              <a:t>Syntax for print function.</a:t>
            </a:r>
          </a:p>
          <a:p>
            <a:pPr marL="0" indent="0">
              <a:buNone/>
            </a:pPr>
            <a:r>
              <a:rPr lang="en-US" dirty="0" smtClean="0"/>
              <a:t>	print(objects, </a:t>
            </a:r>
            <a:r>
              <a:rPr lang="en-US" dirty="0" err="1" smtClean="0"/>
              <a:t>sep</a:t>
            </a:r>
            <a:r>
              <a:rPr lang="en-US" dirty="0" smtClean="0"/>
              <a:t>=‘  *  ’ , end=‘\n’)</a:t>
            </a:r>
            <a:endParaRPr lang="en-IN" dirty="0"/>
          </a:p>
          <a:p>
            <a:pPr marL="0" indent="0">
              <a:buNone/>
            </a:pPr>
            <a:r>
              <a:rPr lang="en-US" dirty="0" smtClean="0"/>
              <a:t>Where</a:t>
            </a:r>
          </a:p>
          <a:p>
            <a:pPr marL="0" indent="0">
              <a:buNone/>
            </a:pPr>
            <a:r>
              <a:rPr lang="en-US" dirty="0"/>
              <a:t> </a:t>
            </a:r>
            <a:r>
              <a:rPr lang="en-US" dirty="0" smtClean="0"/>
              <a:t>    object = Values to be printed.</a:t>
            </a:r>
          </a:p>
          <a:p>
            <a:pPr marL="0" indent="0">
              <a:buNone/>
            </a:pPr>
            <a:r>
              <a:rPr lang="en-US" dirty="0"/>
              <a:t> </a:t>
            </a:r>
            <a:r>
              <a:rPr lang="en-US" dirty="0" smtClean="0"/>
              <a:t>    </a:t>
            </a:r>
            <a:r>
              <a:rPr lang="en-US" dirty="0" err="1" smtClean="0"/>
              <a:t>sep</a:t>
            </a:r>
            <a:r>
              <a:rPr lang="en-US" dirty="0" smtClean="0"/>
              <a:t> = separator is used between the values.</a:t>
            </a:r>
          </a:p>
          <a:p>
            <a:pPr marL="0" indent="0">
              <a:buNone/>
            </a:pPr>
            <a:r>
              <a:rPr lang="en-US" dirty="0"/>
              <a:t> </a:t>
            </a:r>
            <a:r>
              <a:rPr lang="en-US" dirty="0" smtClean="0"/>
              <a:t>    After all values are printed end is used. In default into a new line.</a:t>
            </a:r>
          </a:p>
          <a:p>
            <a:pPr marL="0" indent="0">
              <a:buNone/>
            </a:pPr>
            <a:r>
              <a:rPr lang="en-US" dirty="0"/>
              <a:t> </a:t>
            </a:r>
            <a:r>
              <a:rPr lang="en-US" dirty="0" smtClean="0"/>
              <a:t>    </a:t>
            </a:r>
          </a:p>
        </p:txBody>
      </p:sp>
    </p:spTree>
    <p:extLst>
      <p:ext uri="{BB962C8B-B14F-4D97-AF65-F5344CB8AC3E}">
        <p14:creationId xmlns:p14="http://schemas.microsoft.com/office/powerpoint/2010/main" val="442319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operators</a:t>
            </a:r>
            <a:endParaRPr lang="en-IN" dirty="0"/>
          </a:p>
        </p:txBody>
      </p:sp>
      <p:sp>
        <p:nvSpPr>
          <p:cNvPr id="3" name="Content Placeholder 2"/>
          <p:cNvSpPr>
            <a:spLocks noGrp="1"/>
          </p:cNvSpPr>
          <p:nvPr>
            <p:ph idx="1"/>
          </p:nvPr>
        </p:nvSpPr>
        <p:spPr/>
        <p:txBody>
          <a:bodyPr>
            <a:normAutofit/>
          </a:bodyPr>
          <a:lstStyle/>
          <a:p>
            <a:pPr marL="0" indent="0">
              <a:buNone/>
            </a:pPr>
            <a:r>
              <a:rPr lang="en-IN" dirty="0" smtClean="0"/>
              <a:t>	Operators </a:t>
            </a:r>
            <a:r>
              <a:rPr lang="en-IN" dirty="0"/>
              <a:t>are special symbols in Python that carry out arithmetic or logical computation. The value that the operator operates on is called the operand</a:t>
            </a:r>
            <a:r>
              <a:rPr lang="en-IN" dirty="0" smtClean="0"/>
              <a:t>.</a:t>
            </a:r>
          </a:p>
          <a:p>
            <a:pPr marL="0" indent="0">
              <a:buNone/>
            </a:pPr>
            <a:endParaRPr lang="en-US" dirty="0"/>
          </a:p>
          <a:p>
            <a:pPr marL="0" indent="0">
              <a:buNone/>
            </a:pPr>
            <a:r>
              <a:rPr lang="en-US" dirty="0" smtClean="0"/>
              <a:t>There are various types of operators. Some of them are</a:t>
            </a:r>
          </a:p>
          <a:p>
            <a:r>
              <a:rPr lang="en-US" dirty="0" smtClean="0"/>
              <a:t>Arithmetic operators</a:t>
            </a:r>
          </a:p>
          <a:p>
            <a:r>
              <a:rPr lang="en-US" dirty="0" smtClean="0"/>
              <a:t>Comparison operators</a:t>
            </a:r>
          </a:p>
          <a:p>
            <a:r>
              <a:rPr lang="en-US" dirty="0" smtClean="0"/>
              <a:t>Logical operators</a:t>
            </a:r>
          </a:p>
          <a:p>
            <a:r>
              <a:rPr lang="en-US" dirty="0" smtClean="0"/>
              <a:t>Assignment operators</a:t>
            </a:r>
          </a:p>
          <a:p>
            <a:pPr marL="0" indent="0">
              <a:buNone/>
            </a:pPr>
            <a:endParaRPr lang="en-IN" dirty="0"/>
          </a:p>
        </p:txBody>
      </p:sp>
    </p:spTree>
    <p:extLst>
      <p:ext uri="{BB962C8B-B14F-4D97-AF65-F5344CB8AC3E}">
        <p14:creationId xmlns:p14="http://schemas.microsoft.com/office/powerpoint/2010/main" val="21440170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Arithmetic Operators</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495" t="13691" r="296" b="4408"/>
          <a:stretch/>
        </p:blipFill>
        <p:spPr>
          <a:xfrm>
            <a:off x="1759527" y="2093520"/>
            <a:ext cx="8215746" cy="4587778"/>
          </a:xfrm>
        </p:spPr>
      </p:pic>
      <p:sp>
        <p:nvSpPr>
          <p:cNvPr id="6" name="TextBox 5"/>
          <p:cNvSpPr txBox="1"/>
          <p:nvPr/>
        </p:nvSpPr>
        <p:spPr>
          <a:xfrm>
            <a:off x="838200" y="1188506"/>
            <a:ext cx="10778837" cy="1569660"/>
          </a:xfrm>
          <a:prstGeom prst="rect">
            <a:avLst/>
          </a:prstGeom>
          <a:noFill/>
        </p:spPr>
        <p:txBody>
          <a:bodyPr wrap="square" rtlCol="0">
            <a:spAutoFit/>
          </a:bodyPr>
          <a:lstStyle/>
          <a:p>
            <a:r>
              <a:rPr lang="en-IN" sz="2400" dirty="0" smtClean="0"/>
              <a:t>	Arithmetic </a:t>
            </a:r>
            <a:r>
              <a:rPr lang="en-IN" sz="2400" dirty="0"/>
              <a:t>operators are used to perform mathematical operations like addition, subtraction, multiplication, etc.</a:t>
            </a:r>
          </a:p>
          <a:p>
            <a:r>
              <a:rPr lang="en-IN" sz="2400" dirty="0"/>
              <a:t/>
            </a:r>
            <a:br>
              <a:rPr lang="en-IN" sz="2400" dirty="0"/>
            </a:br>
            <a:endParaRPr lang="en-IN" sz="2400" dirty="0"/>
          </a:p>
        </p:txBody>
      </p:sp>
    </p:spTree>
    <p:extLst>
      <p:ext uri="{BB962C8B-B14F-4D97-AF65-F5344CB8AC3E}">
        <p14:creationId xmlns:p14="http://schemas.microsoft.com/office/powerpoint/2010/main" val="42632820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8" y="239686"/>
            <a:ext cx="10515600" cy="922718"/>
          </a:xfrm>
        </p:spPr>
        <p:txBody>
          <a:bodyPr/>
          <a:lstStyle/>
          <a:p>
            <a:r>
              <a:rPr lang="en-US" dirty="0" smtClean="0"/>
              <a:t>Comparison Operators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4625" y="2391569"/>
            <a:ext cx="6762750" cy="3219450"/>
          </a:xfrm>
        </p:spPr>
      </p:pic>
      <p:sp>
        <p:nvSpPr>
          <p:cNvPr id="9" name="TextBox 8"/>
          <p:cNvSpPr txBox="1"/>
          <p:nvPr/>
        </p:nvSpPr>
        <p:spPr>
          <a:xfrm>
            <a:off x="768928" y="1103890"/>
            <a:ext cx="10300854" cy="954107"/>
          </a:xfrm>
          <a:prstGeom prst="rect">
            <a:avLst/>
          </a:prstGeom>
          <a:noFill/>
        </p:spPr>
        <p:txBody>
          <a:bodyPr wrap="square" rtlCol="0">
            <a:spAutoFit/>
          </a:bodyPr>
          <a:lstStyle/>
          <a:p>
            <a:r>
              <a:rPr lang="en-US" sz="2800" dirty="0" smtClean="0"/>
              <a:t>	</a:t>
            </a:r>
            <a:r>
              <a:rPr lang="en-IN" sz="2800" dirty="0"/>
              <a:t>Comparison operators are used to compare values. It returns </a:t>
            </a:r>
            <a:r>
              <a:rPr lang="en-IN" sz="2800" dirty="0" smtClean="0"/>
              <a:t>either </a:t>
            </a:r>
            <a:r>
              <a:rPr lang="en-IN" sz="2800" i="1" dirty="0" smtClean="0"/>
              <a:t>True</a:t>
            </a:r>
            <a:r>
              <a:rPr lang="en-IN" sz="2800" dirty="0" smtClean="0"/>
              <a:t> or </a:t>
            </a:r>
            <a:r>
              <a:rPr lang="en-IN" sz="2800" i="1" dirty="0" smtClean="0"/>
              <a:t>False</a:t>
            </a:r>
            <a:r>
              <a:rPr lang="en-IN" sz="2800" dirty="0" smtClean="0"/>
              <a:t> according to the condition.</a:t>
            </a:r>
            <a:endParaRPr lang="en-IN" sz="2800" dirty="0"/>
          </a:p>
        </p:txBody>
      </p:sp>
    </p:spTree>
    <p:extLst>
      <p:ext uri="{BB962C8B-B14F-4D97-AF65-F5344CB8AC3E}">
        <p14:creationId xmlns:p14="http://schemas.microsoft.com/office/powerpoint/2010/main" val="211189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75000"/>
                  </a:schemeClr>
                </a:solidFill>
                <a:latin typeface="Agency FB" panose="020B0503020202020204" pitchFamily="34" charset="0"/>
              </a:rPr>
              <a:t>ABOUT YOUR TRAINER</a:t>
            </a:r>
            <a:endParaRPr lang="en-IN" b="1" dirty="0">
              <a:solidFill>
                <a:schemeClr val="accent1">
                  <a:lumMod val="75000"/>
                </a:schemeClr>
              </a:solidFill>
              <a:latin typeface="Agency FB" panose="020B0503020202020204" pitchFamily="34" charset="0"/>
            </a:endParaRPr>
          </a:p>
        </p:txBody>
      </p:sp>
      <p:sp>
        <p:nvSpPr>
          <p:cNvPr id="3" name="Content Placeholder 2"/>
          <p:cNvSpPr>
            <a:spLocks noGrp="1"/>
          </p:cNvSpPr>
          <p:nvPr>
            <p:ph idx="1"/>
          </p:nvPr>
        </p:nvSpPr>
        <p:spPr/>
        <p:txBody>
          <a:bodyPr/>
          <a:lstStyle/>
          <a:p>
            <a:pPr marL="0" indent="0">
              <a:buNone/>
            </a:pPr>
            <a:endParaRPr lang="en-IN" dirty="0"/>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775" y="1440873"/>
            <a:ext cx="6648450" cy="4817052"/>
          </a:xfrm>
          <a:prstGeom prst="rect">
            <a:avLst/>
          </a:prstGeom>
        </p:spPr>
      </p:pic>
    </p:spTree>
    <p:extLst>
      <p:ext uri="{BB962C8B-B14F-4D97-AF65-F5344CB8AC3E}">
        <p14:creationId xmlns:p14="http://schemas.microsoft.com/office/powerpoint/2010/main" val="4177816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Operator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3675" y="3196431"/>
            <a:ext cx="6724650" cy="1609725"/>
          </a:xfrm>
        </p:spPr>
      </p:pic>
      <p:sp>
        <p:nvSpPr>
          <p:cNvPr id="5" name="TextBox 4"/>
          <p:cNvSpPr txBox="1"/>
          <p:nvPr/>
        </p:nvSpPr>
        <p:spPr>
          <a:xfrm>
            <a:off x="1233055" y="1690688"/>
            <a:ext cx="9116290" cy="369332"/>
          </a:xfrm>
          <a:prstGeom prst="rect">
            <a:avLst/>
          </a:prstGeom>
          <a:noFill/>
        </p:spPr>
        <p:txBody>
          <a:bodyPr wrap="square" rtlCol="0">
            <a:spAutoFit/>
          </a:bodyPr>
          <a:lstStyle/>
          <a:p>
            <a:r>
              <a:rPr lang="en-US" dirty="0" smtClean="0"/>
              <a:t>Logical operators are and, or and not.</a:t>
            </a:r>
            <a:endParaRPr lang="en-IN" dirty="0"/>
          </a:p>
        </p:txBody>
      </p:sp>
    </p:spTree>
    <p:extLst>
      <p:ext uri="{BB962C8B-B14F-4D97-AF65-F5344CB8AC3E}">
        <p14:creationId xmlns:p14="http://schemas.microsoft.com/office/powerpoint/2010/main" val="2127669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Operator</a:t>
            </a:r>
            <a:endParaRPr lang="en-IN" dirty="0"/>
          </a:p>
        </p:txBody>
      </p:sp>
      <p:sp>
        <p:nvSpPr>
          <p:cNvPr id="3" name="Content Placeholder 2"/>
          <p:cNvSpPr>
            <a:spLocks noGrp="1"/>
          </p:cNvSpPr>
          <p:nvPr>
            <p:ph idx="1"/>
          </p:nvPr>
        </p:nvSpPr>
        <p:spPr>
          <a:xfrm>
            <a:off x="852055" y="1825625"/>
            <a:ext cx="10515600" cy="4351338"/>
          </a:xfrm>
        </p:spPr>
        <p:txBody>
          <a:bodyPr/>
          <a:lstStyle/>
          <a:p>
            <a:pPr marL="0" indent="0">
              <a:buNone/>
            </a:pPr>
            <a:r>
              <a:rPr lang="en-IN" dirty="0"/>
              <a:t>Assignment operators are </a:t>
            </a:r>
            <a:r>
              <a:rPr lang="en-IN" dirty="0" smtClean="0"/>
              <a:t>used </a:t>
            </a:r>
            <a:r>
              <a:rPr lang="en-IN" dirty="0"/>
              <a:t>in Python to assign values to variables</a:t>
            </a:r>
            <a:r>
              <a:rPr lang="en-IN" dirty="0" smtClean="0"/>
              <a:t>.</a:t>
            </a: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24" y="2839243"/>
            <a:ext cx="7250257" cy="3021229"/>
          </a:xfrm>
          <a:prstGeom prst="rect">
            <a:avLst/>
          </a:prstGeom>
        </p:spPr>
      </p:pic>
    </p:spTree>
    <p:extLst>
      <p:ext uri="{BB962C8B-B14F-4D97-AF65-F5344CB8AC3E}">
        <p14:creationId xmlns:p14="http://schemas.microsoft.com/office/powerpoint/2010/main" val="34377405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 y="0"/>
            <a:ext cx="12195127" cy="6858000"/>
          </a:xfrm>
        </p:spPr>
      </p:pic>
    </p:spTree>
    <p:extLst>
      <p:ext uri="{BB962C8B-B14F-4D97-AF65-F5344CB8AC3E}">
        <p14:creationId xmlns:p14="http://schemas.microsoft.com/office/powerpoint/2010/main" val="36517001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IN" dirty="0" smtClean="0"/>
              <a:t>1. Is Python an interpreter or compiler driven language?</a:t>
            </a:r>
          </a:p>
          <a:p>
            <a:pPr marL="0" indent="0">
              <a:buNone/>
            </a:pPr>
            <a:r>
              <a:rPr lang="en-IN" dirty="0" smtClean="0"/>
              <a:t>2. What do you think you require to get into </a:t>
            </a:r>
            <a:r>
              <a:rPr lang="en-IN" dirty="0" err="1" smtClean="0"/>
              <a:t>colab</a:t>
            </a:r>
            <a:r>
              <a:rPr lang="en-IN" dirty="0" smtClean="0"/>
              <a:t>?</a:t>
            </a:r>
          </a:p>
          <a:p>
            <a:pPr marL="0" indent="0">
              <a:buNone/>
            </a:pPr>
            <a:r>
              <a:rPr lang="en-IN" dirty="0" smtClean="0"/>
              <a:t>3. How </a:t>
            </a:r>
            <a:r>
              <a:rPr lang="en-IN" dirty="0"/>
              <a:t>do you insert COMMENTS in Python code</a:t>
            </a:r>
            <a:r>
              <a:rPr lang="en-IN" dirty="0" smtClean="0"/>
              <a:t>?</a:t>
            </a:r>
          </a:p>
          <a:p>
            <a:pPr marL="0" indent="0">
              <a:buNone/>
            </a:pPr>
            <a:r>
              <a:rPr lang="en-US" dirty="0" smtClean="0"/>
              <a:t>4.</a:t>
            </a:r>
            <a:r>
              <a:rPr lang="en-IN" dirty="0" smtClean="0"/>
              <a:t> </a:t>
            </a:r>
            <a:r>
              <a:rPr lang="en-IN" dirty="0"/>
              <a:t>What is the correct syntax to output the type of a variable </a:t>
            </a:r>
            <a:r>
              <a:rPr lang="en-IN" dirty="0" smtClean="0"/>
              <a:t> </a:t>
            </a:r>
            <a:r>
              <a:rPr lang="en-IN" dirty="0"/>
              <a:t>in Python</a:t>
            </a:r>
            <a:r>
              <a:rPr lang="en-IN" dirty="0" smtClean="0"/>
              <a:t>?</a:t>
            </a:r>
          </a:p>
          <a:p>
            <a:pPr marL="0" indent="0">
              <a:buNone/>
            </a:pPr>
            <a:r>
              <a:rPr lang="en-US" dirty="0"/>
              <a:t> </a:t>
            </a:r>
            <a:r>
              <a:rPr lang="en-US" dirty="0" smtClean="0"/>
              <a:t>    a)print(</a:t>
            </a:r>
            <a:r>
              <a:rPr lang="en-US" dirty="0" err="1" smtClean="0"/>
              <a:t>typeof</a:t>
            </a:r>
            <a:r>
              <a:rPr lang="en-US" dirty="0" smtClean="0"/>
              <a:t>(x))</a:t>
            </a:r>
          </a:p>
          <a:p>
            <a:pPr marL="0" indent="0">
              <a:buNone/>
            </a:pPr>
            <a:r>
              <a:rPr lang="en-US" dirty="0"/>
              <a:t> </a:t>
            </a:r>
            <a:r>
              <a:rPr lang="en-US" dirty="0" smtClean="0"/>
              <a:t>    b)print(</a:t>
            </a:r>
            <a:r>
              <a:rPr lang="en-US" dirty="0" err="1" smtClean="0"/>
              <a:t>typeof</a:t>
            </a:r>
            <a:r>
              <a:rPr lang="en-US" dirty="0" smtClean="0"/>
              <a:t> x)</a:t>
            </a:r>
          </a:p>
          <a:p>
            <a:pPr marL="0" indent="0">
              <a:buNone/>
            </a:pPr>
            <a:r>
              <a:rPr lang="en-US" dirty="0"/>
              <a:t> </a:t>
            </a:r>
            <a:r>
              <a:rPr lang="en-US" dirty="0" smtClean="0"/>
              <a:t>    c)print(type(x))</a:t>
            </a:r>
          </a:p>
          <a:p>
            <a:pPr marL="0" indent="0">
              <a:buNone/>
            </a:pPr>
            <a:r>
              <a:rPr lang="en-US" dirty="0" smtClean="0"/>
              <a:t>5.</a:t>
            </a:r>
            <a:r>
              <a:rPr lang="en-IN" dirty="0"/>
              <a:t> </a:t>
            </a:r>
            <a:r>
              <a:rPr lang="en-IN" dirty="0" smtClean="0"/>
              <a:t>What is </a:t>
            </a:r>
            <a:r>
              <a:rPr lang="en-IN" dirty="0"/>
              <a:t>t</a:t>
            </a:r>
            <a:r>
              <a:rPr lang="en-IN" dirty="0" smtClean="0"/>
              <a:t>he </a:t>
            </a:r>
            <a:r>
              <a:rPr lang="en-IN" dirty="0"/>
              <a:t>value that the operator operates on is called </a:t>
            </a:r>
            <a:r>
              <a:rPr lang="en-IN" dirty="0" smtClean="0"/>
              <a:t>?</a:t>
            </a:r>
          </a:p>
        </p:txBody>
      </p:sp>
    </p:spTree>
    <p:extLst>
      <p:ext uri="{BB962C8B-B14F-4D97-AF65-F5344CB8AC3E}">
        <p14:creationId xmlns:p14="http://schemas.microsoft.com/office/powerpoint/2010/main" val="3622749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IN"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Python is an interpreter language</a:t>
            </a:r>
          </a:p>
          <a:p>
            <a:pPr marL="514350" indent="-514350">
              <a:buFont typeface="+mj-lt"/>
              <a:buAutoNum type="arabicPeriod"/>
            </a:pPr>
            <a:r>
              <a:rPr lang="en-US" dirty="0" smtClean="0"/>
              <a:t>You will only need an </a:t>
            </a:r>
            <a:r>
              <a:rPr lang="en-US" dirty="0" err="1" smtClean="0"/>
              <a:t>gmail</a:t>
            </a:r>
            <a:r>
              <a:rPr lang="en-US" dirty="0" smtClean="0"/>
              <a:t> ID</a:t>
            </a:r>
          </a:p>
          <a:p>
            <a:pPr marL="514350" indent="-514350">
              <a:buFont typeface="+mj-lt"/>
              <a:buAutoNum type="arabicPeriod"/>
            </a:pPr>
            <a:r>
              <a:rPr lang="en-US" dirty="0" smtClean="0"/>
              <a:t>Using # (or)’’’</a:t>
            </a:r>
          </a:p>
          <a:p>
            <a:pPr marL="514350" indent="-514350">
              <a:buFont typeface="+mj-lt"/>
              <a:buAutoNum type="arabicPeriod"/>
            </a:pPr>
            <a:r>
              <a:rPr lang="en-US" dirty="0" smtClean="0"/>
              <a:t>Print(type(x))</a:t>
            </a:r>
          </a:p>
          <a:p>
            <a:pPr marL="514350" indent="-514350">
              <a:buFont typeface="+mj-lt"/>
              <a:buAutoNum type="arabicPeriod"/>
            </a:pPr>
            <a:r>
              <a:rPr lang="en-US" dirty="0" smtClean="0"/>
              <a:t>Operand</a:t>
            </a:r>
          </a:p>
          <a:p>
            <a:pPr marL="0" indent="0">
              <a:buNone/>
            </a:pPr>
            <a:endParaRPr lang="en-IN" dirty="0"/>
          </a:p>
        </p:txBody>
      </p:sp>
    </p:spTree>
    <p:extLst>
      <p:ext uri="{BB962C8B-B14F-4D97-AF65-F5344CB8AC3E}">
        <p14:creationId xmlns:p14="http://schemas.microsoft.com/office/powerpoint/2010/main" val="3657596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roduction to Python Programming - Conditional Statemen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59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844"/>
            <a:ext cx="10515600" cy="1325563"/>
          </a:xfrm>
        </p:spPr>
        <p:txBody>
          <a:bodyPr/>
          <a:lstStyle/>
          <a:p>
            <a:r>
              <a:rPr lang="en-US" b="1" dirty="0" smtClean="0">
                <a:solidFill>
                  <a:schemeClr val="accent5">
                    <a:lumMod val="75000"/>
                  </a:schemeClr>
                </a:solidFill>
              </a:rPr>
              <a:t>Conditional Statements</a:t>
            </a:r>
            <a:endParaRPr lang="en-IN" b="1" dirty="0">
              <a:solidFill>
                <a:schemeClr val="accent5">
                  <a:lumMod val="75000"/>
                </a:schemeClr>
              </a:solidFill>
            </a:endParaRPr>
          </a:p>
        </p:txBody>
      </p:sp>
      <p:sp>
        <p:nvSpPr>
          <p:cNvPr id="3" name="Content Placeholder 2"/>
          <p:cNvSpPr>
            <a:spLocks noGrp="1"/>
          </p:cNvSpPr>
          <p:nvPr>
            <p:ph idx="1"/>
          </p:nvPr>
        </p:nvSpPr>
        <p:spPr>
          <a:xfrm>
            <a:off x="838200" y="1465407"/>
            <a:ext cx="10515600" cy="4351338"/>
          </a:xfrm>
        </p:spPr>
        <p:txBody>
          <a:bodyPr/>
          <a:lstStyle/>
          <a:p>
            <a:pPr marL="0" indent="0">
              <a:buNone/>
            </a:pPr>
            <a:r>
              <a:rPr lang="en-IN" dirty="0"/>
              <a:t>What makes programming so much more powerful </a:t>
            </a:r>
            <a:r>
              <a:rPr lang="en-IN" dirty="0" smtClean="0"/>
              <a:t>?</a:t>
            </a:r>
          </a:p>
          <a:p>
            <a:pPr marL="0" indent="0">
              <a:buNone/>
            </a:pPr>
            <a:r>
              <a:rPr lang="en-IN" dirty="0" smtClean="0"/>
              <a:t>	Conditional </a:t>
            </a:r>
            <a:r>
              <a:rPr lang="en-IN" dirty="0"/>
              <a:t>statements</a:t>
            </a:r>
            <a:r>
              <a:rPr lang="en-IN" dirty="0" smtClean="0"/>
              <a:t>. </a:t>
            </a:r>
            <a:r>
              <a:rPr lang="en-IN" dirty="0"/>
              <a:t>T</a:t>
            </a:r>
            <a:r>
              <a:rPr lang="en-IN" dirty="0" smtClean="0"/>
              <a:t>he </a:t>
            </a:r>
            <a:r>
              <a:rPr lang="en-IN" dirty="0"/>
              <a:t>ability to </a:t>
            </a:r>
            <a:r>
              <a:rPr lang="en-IN" i="1" dirty="0"/>
              <a:t>test</a:t>
            </a:r>
            <a:r>
              <a:rPr lang="en-IN" dirty="0"/>
              <a:t> a variable against a value and act in one way if the condition is met by the variable or another way if not. They are also commonly called by programmers </a:t>
            </a:r>
            <a:r>
              <a:rPr lang="en-IN" i="1" dirty="0"/>
              <a:t>if statements</a:t>
            </a:r>
            <a:r>
              <a:rPr lang="en-IN" dirty="0"/>
              <a:t>.</a:t>
            </a:r>
          </a:p>
        </p:txBody>
      </p:sp>
      <p:pic>
        <p:nvPicPr>
          <p:cNvPr id="2054" name="Picture 6" descr="Lesson 07: Introduction to Conditional Stat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866" y="3338946"/>
            <a:ext cx="4819650" cy="315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979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3780"/>
            <a:ext cx="10515600" cy="1325563"/>
          </a:xfrm>
        </p:spPr>
        <p:txBody>
          <a:bodyPr/>
          <a:lstStyle/>
          <a:p>
            <a:r>
              <a:rPr lang="en-US" b="1" dirty="0" smtClean="0">
                <a:solidFill>
                  <a:schemeClr val="accent5">
                    <a:lumMod val="75000"/>
                  </a:schemeClr>
                </a:solidFill>
              </a:rPr>
              <a:t>Types of If statement</a:t>
            </a:r>
            <a:endParaRPr lang="en-IN" b="1" dirty="0">
              <a:solidFill>
                <a:schemeClr val="accent5">
                  <a:lumMod val="75000"/>
                </a:schemeClr>
              </a:solidFill>
            </a:endParaRPr>
          </a:p>
        </p:txBody>
      </p:sp>
      <p:sp>
        <p:nvSpPr>
          <p:cNvPr id="3" name="Content Placeholder 2"/>
          <p:cNvSpPr>
            <a:spLocks noGrp="1"/>
          </p:cNvSpPr>
          <p:nvPr>
            <p:ph idx="1"/>
          </p:nvPr>
        </p:nvSpPr>
        <p:spPr>
          <a:xfrm>
            <a:off x="824345" y="1825625"/>
            <a:ext cx="10515600" cy="4351338"/>
          </a:xfrm>
        </p:spPr>
        <p:txBody>
          <a:bodyPr/>
          <a:lstStyle/>
          <a:p>
            <a:pPr marL="0" indent="0">
              <a:buNone/>
            </a:pPr>
            <a:endParaRPr lang="en-US" dirty="0" smtClean="0"/>
          </a:p>
          <a:p>
            <a:pPr marL="0" indent="0">
              <a:buNone/>
            </a:pPr>
            <a:r>
              <a:rPr lang="en-US" dirty="0" smtClean="0"/>
              <a:t>There are four different types of if statements. They are :</a:t>
            </a:r>
          </a:p>
          <a:p>
            <a:pPr marL="514350" indent="-514350">
              <a:buFont typeface="+mj-lt"/>
              <a:buAutoNum type="arabicPeriod"/>
            </a:pPr>
            <a:r>
              <a:rPr lang="en-US" dirty="0" smtClean="0"/>
              <a:t>If statement</a:t>
            </a:r>
          </a:p>
          <a:p>
            <a:pPr marL="514350" indent="-514350">
              <a:buFont typeface="+mj-lt"/>
              <a:buAutoNum type="arabicPeriod"/>
            </a:pPr>
            <a:r>
              <a:rPr lang="en-US" dirty="0" smtClean="0"/>
              <a:t>If ….else statement</a:t>
            </a:r>
          </a:p>
          <a:p>
            <a:pPr marL="514350" indent="-514350">
              <a:buFont typeface="+mj-lt"/>
              <a:buAutoNum type="arabicPeriod"/>
            </a:pPr>
            <a:r>
              <a:rPr lang="en-US" dirty="0" smtClean="0"/>
              <a:t>If….</a:t>
            </a:r>
            <a:r>
              <a:rPr lang="en-US" dirty="0" err="1" smtClean="0"/>
              <a:t>elif</a:t>
            </a:r>
            <a:r>
              <a:rPr lang="en-US" dirty="0" smtClean="0"/>
              <a:t>….else</a:t>
            </a:r>
          </a:p>
          <a:p>
            <a:pPr marL="514350" indent="-514350">
              <a:buFont typeface="+mj-lt"/>
              <a:buAutoNum type="arabicPeriod"/>
            </a:pPr>
            <a:r>
              <a:rPr lang="en-US" dirty="0" smtClean="0"/>
              <a:t>Nested if </a:t>
            </a:r>
            <a:endParaRPr lang="en-IN" dirty="0"/>
          </a:p>
        </p:txBody>
      </p:sp>
    </p:spTree>
    <p:extLst>
      <p:ext uri="{BB962C8B-B14F-4D97-AF65-F5344CB8AC3E}">
        <p14:creationId xmlns:p14="http://schemas.microsoft.com/office/powerpoint/2010/main" val="37456952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424"/>
            <a:ext cx="10515600" cy="1325563"/>
          </a:xfrm>
        </p:spPr>
        <p:txBody>
          <a:bodyPr/>
          <a:lstStyle/>
          <a:p>
            <a:r>
              <a:rPr lang="en-US" b="1" dirty="0" smtClean="0">
                <a:solidFill>
                  <a:schemeClr val="accent5">
                    <a:lumMod val="75000"/>
                  </a:schemeClr>
                </a:solidFill>
              </a:rPr>
              <a:t>Python if statement</a:t>
            </a:r>
            <a:endParaRPr lang="en-IN" b="1" dirty="0">
              <a:solidFill>
                <a:schemeClr val="accent5">
                  <a:lumMod val="75000"/>
                </a:schemeClr>
              </a:solidFill>
            </a:endParaRPr>
          </a:p>
        </p:txBody>
      </p:sp>
      <p:sp>
        <p:nvSpPr>
          <p:cNvPr id="8" name="Rectangle 7"/>
          <p:cNvSpPr/>
          <p:nvPr/>
        </p:nvSpPr>
        <p:spPr>
          <a:xfrm>
            <a:off x="942109" y="2757055"/>
            <a:ext cx="3144982" cy="983672"/>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 name="Content Placeholder 2"/>
          <p:cNvSpPr>
            <a:spLocks noGrp="1"/>
          </p:cNvSpPr>
          <p:nvPr>
            <p:ph idx="1"/>
          </p:nvPr>
        </p:nvSpPr>
        <p:spPr>
          <a:xfrm>
            <a:off x="838200" y="1451987"/>
            <a:ext cx="7446818" cy="4351338"/>
          </a:xfrm>
        </p:spPr>
        <p:txBody>
          <a:bodyPr>
            <a:normAutofit fontScale="92500"/>
          </a:bodyPr>
          <a:lstStyle/>
          <a:p>
            <a:pPr marL="0" indent="0">
              <a:buNone/>
            </a:pPr>
            <a:r>
              <a:rPr lang="en-IN" dirty="0" smtClean="0"/>
              <a:t>	Decision </a:t>
            </a:r>
            <a:r>
              <a:rPr lang="en-IN" dirty="0"/>
              <a:t>making is required when we want to execute a code only if a certain condition is satisfied</a:t>
            </a:r>
            <a:r>
              <a:rPr lang="en-IN" dirty="0" smtClean="0"/>
              <a:t>.</a:t>
            </a:r>
          </a:p>
          <a:p>
            <a:pPr marL="0" indent="0">
              <a:buNone/>
            </a:pPr>
            <a:r>
              <a:rPr lang="en-IN" b="1" dirty="0"/>
              <a:t>Python if Statement Syntax</a:t>
            </a:r>
          </a:p>
          <a:p>
            <a:pPr marL="0" indent="0">
              <a:buNone/>
            </a:pPr>
            <a:r>
              <a:rPr lang="en-US" dirty="0" smtClean="0"/>
              <a:t> if test expression:</a:t>
            </a:r>
          </a:p>
          <a:p>
            <a:pPr marL="0" indent="0">
              <a:buNone/>
            </a:pPr>
            <a:r>
              <a:rPr lang="en-US" dirty="0" smtClean="0"/>
              <a:t>      statement(s)</a:t>
            </a:r>
          </a:p>
          <a:p>
            <a:pPr marL="0" indent="0">
              <a:buNone/>
            </a:pPr>
            <a:r>
              <a:rPr lang="en-US" dirty="0" smtClean="0"/>
              <a:t>	Here, the program evaluates the test expression and will execute statements only if the test expression is true.</a:t>
            </a:r>
          </a:p>
          <a:p>
            <a:pPr marL="0" indent="0">
              <a:buNone/>
            </a:pPr>
            <a:r>
              <a:rPr lang="en-US" dirty="0" smtClean="0"/>
              <a:t>If the test expression is false, the statement(s) is not executed.</a:t>
            </a:r>
          </a:p>
        </p:txBody>
      </p:sp>
      <p:pic>
        <p:nvPicPr>
          <p:cNvPr id="9" name="Picture 8"/>
          <p:cNvPicPr>
            <a:picLocks noChangeAspect="1"/>
          </p:cNvPicPr>
          <p:nvPr/>
        </p:nvPicPr>
        <p:blipFill rotWithShape="1">
          <a:blip r:embed="rId2"/>
          <a:srcRect b="6452"/>
          <a:stretch/>
        </p:blipFill>
        <p:spPr>
          <a:xfrm>
            <a:off x="8388927" y="1762969"/>
            <a:ext cx="3076142" cy="3169249"/>
          </a:xfrm>
          <a:prstGeom prst="rect">
            <a:avLst/>
          </a:prstGeom>
        </p:spPr>
      </p:pic>
    </p:spTree>
    <p:extLst>
      <p:ext uri="{BB962C8B-B14F-4D97-AF65-F5344CB8AC3E}">
        <p14:creationId xmlns:p14="http://schemas.microsoft.com/office/powerpoint/2010/main" val="1649660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chemeClr val="accent5">
                    <a:lumMod val="75000"/>
                  </a:schemeClr>
                </a:solidFill>
              </a:rPr>
              <a:t>Python if...else Statement</a:t>
            </a:r>
            <a:br>
              <a:rPr lang="en-IN" b="1" dirty="0" smtClean="0">
                <a:solidFill>
                  <a:schemeClr val="accent5">
                    <a:lumMod val="75000"/>
                  </a:schemeClr>
                </a:solidFill>
              </a:rPr>
            </a:br>
            <a:endParaRPr lang="en-IN" b="1" dirty="0">
              <a:solidFill>
                <a:schemeClr val="accent5">
                  <a:lumMod val="75000"/>
                </a:schemeClr>
              </a:solidFill>
            </a:endParaRPr>
          </a:p>
        </p:txBody>
      </p:sp>
      <p:sp>
        <p:nvSpPr>
          <p:cNvPr id="4" name="Rectangle 3"/>
          <p:cNvSpPr/>
          <p:nvPr/>
        </p:nvSpPr>
        <p:spPr>
          <a:xfrm>
            <a:off x="962891" y="1690978"/>
            <a:ext cx="4128654" cy="1828077"/>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 name="Content Placeholder 2"/>
          <p:cNvSpPr>
            <a:spLocks noGrp="1"/>
          </p:cNvSpPr>
          <p:nvPr>
            <p:ph idx="1"/>
          </p:nvPr>
        </p:nvSpPr>
        <p:spPr>
          <a:xfrm>
            <a:off x="775855" y="1199501"/>
            <a:ext cx="8084127" cy="4639108"/>
          </a:xfrm>
        </p:spPr>
        <p:txBody>
          <a:bodyPr>
            <a:normAutofit fontScale="92500"/>
          </a:bodyPr>
          <a:lstStyle/>
          <a:p>
            <a:pPr marL="0" indent="0">
              <a:buNone/>
            </a:pPr>
            <a:r>
              <a:rPr lang="en-IN" dirty="0" smtClean="0"/>
              <a:t>  Syntax of if...else</a:t>
            </a:r>
          </a:p>
          <a:p>
            <a:pPr marL="0" indent="0">
              <a:buNone/>
            </a:pPr>
            <a:r>
              <a:rPr lang="en-US" dirty="0"/>
              <a:t> </a:t>
            </a:r>
            <a:r>
              <a:rPr lang="en-US" dirty="0" smtClean="0"/>
              <a:t> if test expression:</a:t>
            </a:r>
          </a:p>
          <a:p>
            <a:pPr marL="0" indent="0">
              <a:buNone/>
            </a:pPr>
            <a:r>
              <a:rPr lang="en-US" dirty="0"/>
              <a:t> </a:t>
            </a:r>
            <a:r>
              <a:rPr lang="en-US" dirty="0" smtClean="0"/>
              <a:t>       body of if</a:t>
            </a:r>
          </a:p>
          <a:p>
            <a:pPr marL="0" indent="0">
              <a:buNone/>
            </a:pPr>
            <a:r>
              <a:rPr lang="en-US" dirty="0"/>
              <a:t> </a:t>
            </a:r>
            <a:r>
              <a:rPr lang="en-US" dirty="0" smtClean="0"/>
              <a:t> else:</a:t>
            </a:r>
          </a:p>
          <a:p>
            <a:pPr marL="0" indent="0">
              <a:buNone/>
            </a:pPr>
            <a:r>
              <a:rPr lang="en-US" dirty="0"/>
              <a:t> </a:t>
            </a:r>
            <a:r>
              <a:rPr lang="en-US" dirty="0" smtClean="0"/>
              <a:t>       body of else</a:t>
            </a:r>
            <a:endParaRPr lang="en-IN" dirty="0" smtClean="0"/>
          </a:p>
          <a:p>
            <a:pPr marL="0" indent="0">
              <a:buNone/>
            </a:pPr>
            <a:r>
              <a:rPr lang="en-US" dirty="0"/>
              <a:t> </a:t>
            </a:r>
            <a:r>
              <a:rPr lang="en-US" dirty="0" smtClean="0"/>
              <a:t>        </a:t>
            </a:r>
          </a:p>
          <a:p>
            <a:pPr marL="0" indent="0">
              <a:buNone/>
            </a:pPr>
            <a:r>
              <a:rPr lang="en-US" dirty="0"/>
              <a:t>	</a:t>
            </a:r>
            <a:r>
              <a:rPr lang="en-US" dirty="0" smtClean="0"/>
              <a:t>The </a:t>
            </a:r>
            <a:r>
              <a:rPr lang="en-US" i="1" dirty="0" smtClean="0"/>
              <a:t>if…else </a:t>
            </a:r>
            <a:r>
              <a:rPr lang="en-US" dirty="0" smtClean="0"/>
              <a:t>statement evaluates </a:t>
            </a:r>
            <a:r>
              <a:rPr lang="en-US" i="1" dirty="0" smtClean="0"/>
              <a:t>test expression </a:t>
            </a:r>
            <a:r>
              <a:rPr lang="en-US" dirty="0" smtClean="0"/>
              <a:t>and will execute the body of </a:t>
            </a:r>
            <a:r>
              <a:rPr lang="en-US" i="1" dirty="0" smtClean="0"/>
              <a:t>if</a:t>
            </a:r>
            <a:r>
              <a:rPr lang="en-US" dirty="0" smtClean="0"/>
              <a:t> only when the test condition is </a:t>
            </a:r>
            <a:r>
              <a:rPr lang="en-US" i="1" dirty="0" smtClean="0"/>
              <a:t>true</a:t>
            </a:r>
            <a:r>
              <a:rPr lang="en-US" dirty="0" smtClean="0"/>
              <a:t>.</a:t>
            </a:r>
          </a:p>
          <a:p>
            <a:pPr marL="0" indent="0">
              <a:buNone/>
            </a:pPr>
            <a:r>
              <a:rPr lang="en-US" dirty="0" smtClean="0"/>
              <a:t>	If the condition is </a:t>
            </a:r>
            <a:r>
              <a:rPr lang="en-US" i="1" dirty="0" smtClean="0"/>
              <a:t>false</a:t>
            </a:r>
            <a:r>
              <a:rPr lang="en-US" dirty="0" smtClean="0"/>
              <a:t>, the body of </a:t>
            </a:r>
            <a:r>
              <a:rPr lang="en-US" i="1" dirty="0" smtClean="0"/>
              <a:t>else</a:t>
            </a:r>
            <a:r>
              <a:rPr lang="en-US" dirty="0" smtClean="0"/>
              <a:t> is executed.</a:t>
            </a:r>
            <a:endParaRPr lang="en-IN" dirty="0"/>
          </a:p>
        </p:txBody>
      </p:sp>
      <p:pic>
        <p:nvPicPr>
          <p:cNvPr id="5" name="Picture 4"/>
          <p:cNvPicPr>
            <a:picLocks noChangeAspect="1"/>
          </p:cNvPicPr>
          <p:nvPr/>
        </p:nvPicPr>
        <p:blipFill rotWithShape="1">
          <a:blip r:embed="rId2"/>
          <a:srcRect b="5911"/>
          <a:stretch/>
        </p:blipFill>
        <p:spPr>
          <a:xfrm>
            <a:off x="8797637" y="1690688"/>
            <a:ext cx="3156238" cy="2895167"/>
          </a:xfrm>
          <a:prstGeom prst="rect">
            <a:avLst/>
          </a:prstGeom>
        </p:spPr>
      </p:pic>
    </p:spTree>
    <p:extLst>
      <p:ext uri="{BB962C8B-B14F-4D97-AF65-F5344CB8AC3E}">
        <p14:creationId xmlns:p14="http://schemas.microsoft.com/office/powerpoint/2010/main" val="649175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dirty="0" smtClean="0"/>
              <a:t>ABOUT THE COURSE</a:t>
            </a:r>
            <a:endParaRPr lang="en-IN" dirty="0"/>
          </a:p>
        </p:txBody>
      </p:sp>
      <p:sp>
        <p:nvSpPr>
          <p:cNvPr id="3" name="Content Placeholder 2"/>
          <p:cNvSpPr>
            <a:spLocks noGrp="1"/>
          </p:cNvSpPr>
          <p:nvPr>
            <p:ph idx="1"/>
          </p:nvPr>
        </p:nvSpPr>
        <p:spPr/>
        <p:txBody>
          <a:bodyPr>
            <a:normAutofit lnSpcReduction="10000"/>
          </a:bodyPr>
          <a:lstStyle/>
          <a:p>
            <a:r>
              <a:rPr lang="en-US" dirty="0"/>
              <a:t> This course’s objective is to provide all the basic knowledge of python. Starting from basic python code till the end in object oriented programming in python</a:t>
            </a:r>
            <a:r>
              <a:rPr lang="en-US" dirty="0" smtClean="0"/>
              <a:t>.</a:t>
            </a:r>
          </a:p>
          <a:p>
            <a:r>
              <a:rPr lang="en-IN" dirty="0" smtClean="0"/>
              <a:t>Fortunately </a:t>
            </a:r>
            <a:r>
              <a:rPr lang="en-IN" dirty="0"/>
              <a:t>for beginners, Python has simple easy-to-use syntax. This makes Python an excellent language to learn to program for </a:t>
            </a:r>
            <a:r>
              <a:rPr lang="en-IN" dirty="0" smtClean="0"/>
              <a:t>beginners.</a:t>
            </a:r>
          </a:p>
          <a:p>
            <a:r>
              <a:rPr lang="en-US" dirty="0"/>
              <a:t> Learn how to use and create functions, sorting different elements, Lambda function, error handling techniques and using modules in Python</a:t>
            </a:r>
            <a:endParaRPr lang="en-IN" dirty="0"/>
          </a:p>
          <a:p>
            <a:r>
              <a:rPr lang="en-US" dirty="0"/>
              <a:t> </a:t>
            </a:r>
            <a:r>
              <a:rPr lang="en-US" dirty="0" smtClean="0"/>
              <a:t>In </a:t>
            </a:r>
            <a:r>
              <a:rPr lang="en-US" dirty="0"/>
              <a:t>this course we will cover every python topics with syntax and a small example. It makes very easy for students to understand a topic.</a:t>
            </a:r>
            <a:endParaRPr lang="en-IN" dirty="0"/>
          </a:p>
        </p:txBody>
      </p:sp>
    </p:spTree>
    <p:extLst>
      <p:ext uri="{BB962C8B-B14F-4D97-AF65-F5344CB8AC3E}">
        <p14:creationId xmlns:p14="http://schemas.microsoft.com/office/powerpoint/2010/main" val="38557498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1379"/>
            <a:ext cx="10515600" cy="895639"/>
          </a:xfrm>
        </p:spPr>
        <p:txBody>
          <a:bodyPr>
            <a:normAutofit fontScale="90000"/>
          </a:bodyPr>
          <a:lstStyle/>
          <a:p>
            <a:r>
              <a:rPr lang="en-IN" b="1" dirty="0">
                <a:solidFill>
                  <a:schemeClr val="accent5">
                    <a:lumMod val="75000"/>
                  </a:schemeClr>
                </a:solidFill>
              </a:rPr>
              <a:t>Python if...</a:t>
            </a:r>
            <a:r>
              <a:rPr lang="en-IN" b="1" dirty="0" err="1">
                <a:solidFill>
                  <a:schemeClr val="accent5">
                    <a:lumMod val="75000"/>
                  </a:schemeClr>
                </a:solidFill>
              </a:rPr>
              <a:t>elif</a:t>
            </a:r>
            <a:r>
              <a:rPr lang="en-IN" b="1" dirty="0">
                <a:solidFill>
                  <a:schemeClr val="accent5">
                    <a:lumMod val="75000"/>
                  </a:schemeClr>
                </a:solidFill>
              </a:rPr>
              <a:t>...else Statement</a:t>
            </a:r>
            <a:br>
              <a:rPr lang="en-IN" b="1" dirty="0">
                <a:solidFill>
                  <a:schemeClr val="accent5">
                    <a:lumMod val="75000"/>
                  </a:schemeClr>
                </a:solidFill>
              </a:rPr>
            </a:br>
            <a:endParaRPr lang="en-IN" dirty="0">
              <a:solidFill>
                <a:schemeClr val="accent5">
                  <a:lumMod val="75000"/>
                </a:schemeClr>
              </a:solidFill>
            </a:endParaRPr>
          </a:p>
        </p:txBody>
      </p:sp>
      <p:sp>
        <p:nvSpPr>
          <p:cNvPr id="4" name="Rectangle 3"/>
          <p:cNvSpPr/>
          <p:nvPr/>
        </p:nvSpPr>
        <p:spPr>
          <a:xfrm>
            <a:off x="838200" y="1496291"/>
            <a:ext cx="2680854" cy="2175164"/>
          </a:xfrm>
          <a:prstGeom prst="rect">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3" name="Content Placeholder 2"/>
          <p:cNvSpPr>
            <a:spLocks noGrp="1"/>
          </p:cNvSpPr>
          <p:nvPr>
            <p:ph idx="1"/>
          </p:nvPr>
        </p:nvSpPr>
        <p:spPr>
          <a:xfrm>
            <a:off x="838200" y="1199501"/>
            <a:ext cx="8513618" cy="4943908"/>
          </a:xfrm>
        </p:spPr>
        <p:txBody>
          <a:bodyPr>
            <a:normAutofit fontScale="62500" lnSpcReduction="20000"/>
          </a:bodyPr>
          <a:lstStyle/>
          <a:p>
            <a:pPr marL="0" indent="0">
              <a:buNone/>
            </a:pPr>
            <a:r>
              <a:rPr lang="en-IN" sz="3400" b="1" dirty="0"/>
              <a:t>Syntax of if...</a:t>
            </a:r>
            <a:r>
              <a:rPr lang="en-IN" sz="3400" b="1" dirty="0" err="1"/>
              <a:t>elif</a:t>
            </a:r>
            <a:r>
              <a:rPr lang="en-IN" sz="3400" b="1" dirty="0"/>
              <a:t>...</a:t>
            </a:r>
            <a:r>
              <a:rPr lang="en-IN" sz="3400" b="1" dirty="0" smtClean="0"/>
              <a:t>else</a:t>
            </a:r>
          </a:p>
          <a:p>
            <a:pPr marL="0" indent="0">
              <a:buNone/>
            </a:pPr>
            <a:r>
              <a:rPr lang="en-US" sz="3400" b="1" dirty="0" smtClean="0"/>
              <a:t> </a:t>
            </a:r>
            <a:r>
              <a:rPr lang="en-IN" sz="3400" dirty="0" smtClean="0"/>
              <a:t>if test expression:</a:t>
            </a:r>
          </a:p>
          <a:p>
            <a:pPr marL="0" indent="0">
              <a:buNone/>
            </a:pPr>
            <a:r>
              <a:rPr lang="en-IN" sz="3400" dirty="0" smtClean="0"/>
              <a:t>    Body of if</a:t>
            </a:r>
          </a:p>
          <a:p>
            <a:pPr marL="0" indent="0">
              <a:buNone/>
            </a:pPr>
            <a:r>
              <a:rPr lang="en-IN" sz="3400" dirty="0" smtClean="0"/>
              <a:t> </a:t>
            </a:r>
            <a:r>
              <a:rPr lang="en-IN" sz="3400" dirty="0" err="1" smtClean="0"/>
              <a:t>elif</a:t>
            </a:r>
            <a:r>
              <a:rPr lang="en-IN" sz="3400" dirty="0" smtClean="0"/>
              <a:t> test expression:</a:t>
            </a:r>
          </a:p>
          <a:p>
            <a:pPr marL="0" indent="0">
              <a:buNone/>
            </a:pPr>
            <a:r>
              <a:rPr lang="en-IN" sz="3400" dirty="0" smtClean="0"/>
              <a:t>    Body of </a:t>
            </a:r>
            <a:r>
              <a:rPr lang="en-IN" sz="3400" dirty="0" err="1" smtClean="0"/>
              <a:t>elif</a:t>
            </a:r>
            <a:endParaRPr lang="en-IN" sz="3400" dirty="0" smtClean="0"/>
          </a:p>
          <a:p>
            <a:pPr marL="0" indent="0">
              <a:buNone/>
            </a:pPr>
            <a:r>
              <a:rPr lang="en-IN" sz="3400" dirty="0" smtClean="0"/>
              <a:t> else: </a:t>
            </a:r>
          </a:p>
          <a:p>
            <a:pPr marL="0" indent="0">
              <a:buNone/>
            </a:pPr>
            <a:r>
              <a:rPr lang="en-IN" sz="3400" dirty="0" smtClean="0"/>
              <a:t>    Body of else</a:t>
            </a:r>
            <a:endParaRPr lang="en-IN" sz="3400" dirty="0"/>
          </a:p>
          <a:p>
            <a:pPr marL="0" indent="0">
              <a:buNone/>
            </a:pPr>
            <a:r>
              <a:rPr lang="en-US" dirty="0" smtClean="0"/>
              <a:t> 	</a:t>
            </a:r>
          </a:p>
          <a:p>
            <a:r>
              <a:rPr lang="en-IN" sz="3200" dirty="0" smtClean="0"/>
              <a:t>The </a:t>
            </a:r>
            <a:r>
              <a:rPr lang="en-IN" sz="3200" dirty="0" err="1" smtClean="0"/>
              <a:t>elif</a:t>
            </a:r>
            <a:r>
              <a:rPr lang="en-IN" sz="3200" dirty="0" smtClean="0"/>
              <a:t> is short for else if. It allows us to check for multiple expressions.</a:t>
            </a:r>
          </a:p>
          <a:p>
            <a:r>
              <a:rPr lang="en-IN" sz="3200" dirty="0" smtClean="0"/>
              <a:t>If the condition for if is False, it checks the condition of the next </a:t>
            </a:r>
            <a:r>
              <a:rPr lang="en-IN" sz="3200" dirty="0" err="1" smtClean="0"/>
              <a:t>elif</a:t>
            </a:r>
            <a:r>
              <a:rPr lang="en-IN" sz="3200" dirty="0" smtClean="0"/>
              <a:t> block and so on.</a:t>
            </a:r>
          </a:p>
          <a:p>
            <a:r>
              <a:rPr lang="en-IN" sz="3200" dirty="0" smtClean="0"/>
              <a:t>If all the conditions are False, the body of else is executed.</a:t>
            </a:r>
          </a:p>
          <a:p>
            <a:r>
              <a:rPr lang="en-IN" sz="3200" dirty="0" smtClean="0"/>
              <a:t>Only one block among the several if...</a:t>
            </a:r>
            <a:r>
              <a:rPr lang="en-IN" sz="3200" dirty="0" err="1" smtClean="0"/>
              <a:t>elif</a:t>
            </a:r>
            <a:r>
              <a:rPr lang="en-IN" sz="3200" dirty="0" smtClean="0"/>
              <a:t>...else blocks is executed according to the condition.</a:t>
            </a:r>
          </a:p>
          <a:p>
            <a:r>
              <a:rPr lang="en-IN" sz="3200" dirty="0" smtClean="0"/>
              <a:t>The if block can have only one else block. But it can have multiple </a:t>
            </a:r>
            <a:r>
              <a:rPr lang="en-IN" sz="3200" dirty="0" err="1" smtClean="0"/>
              <a:t>elif</a:t>
            </a:r>
            <a:r>
              <a:rPr lang="en-IN" sz="3200" dirty="0" smtClean="0"/>
              <a:t> blocks.</a:t>
            </a:r>
            <a:endParaRPr lang="en-IN" sz="3200" dirty="0"/>
          </a:p>
        </p:txBody>
      </p:sp>
      <p:pic>
        <p:nvPicPr>
          <p:cNvPr id="5" name="Picture 4"/>
          <p:cNvPicPr>
            <a:picLocks noChangeAspect="1"/>
          </p:cNvPicPr>
          <p:nvPr/>
        </p:nvPicPr>
        <p:blipFill rotWithShape="1">
          <a:blip r:embed="rId2"/>
          <a:srcRect b="6776"/>
          <a:stretch/>
        </p:blipFill>
        <p:spPr>
          <a:xfrm>
            <a:off x="8387196" y="811790"/>
            <a:ext cx="3443907" cy="3178319"/>
          </a:xfrm>
          <a:prstGeom prst="rect">
            <a:avLst/>
          </a:prstGeom>
        </p:spPr>
      </p:pic>
    </p:spTree>
    <p:extLst>
      <p:ext uri="{BB962C8B-B14F-4D97-AF65-F5344CB8AC3E}">
        <p14:creationId xmlns:p14="http://schemas.microsoft.com/office/powerpoint/2010/main" val="119294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7153"/>
            <a:ext cx="10515600" cy="1325563"/>
          </a:xfrm>
        </p:spPr>
        <p:txBody>
          <a:bodyPr/>
          <a:lstStyle/>
          <a:p>
            <a:r>
              <a:rPr lang="en-IN" b="1" dirty="0">
                <a:solidFill>
                  <a:schemeClr val="accent5">
                    <a:lumMod val="75000"/>
                  </a:schemeClr>
                </a:solidFill>
              </a:rPr>
              <a:t>Python Nested if statements</a:t>
            </a:r>
            <a:br>
              <a:rPr lang="en-IN" b="1" dirty="0">
                <a:solidFill>
                  <a:schemeClr val="accent5">
                    <a:lumMod val="75000"/>
                  </a:schemeClr>
                </a:solidFill>
              </a:rPr>
            </a:br>
            <a:endParaRPr lang="en-IN" b="1" dirty="0">
              <a:solidFill>
                <a:schemeClr val="accent5">
                  <a:lumMod val="75000"/>
                </a:schemeClr>
              </a:solidFill>
            </a:endParaRPr>
          </a:p>
        </p:txBody>
      </p:sp>
      <p:sp>
        <p:nvSpPr>
          <p:cNvPr id="3" name="Content Placeholder 2"/>
          <p:cNvSpPr>
            <a:spLocks noGrp="1"/>
          </p:cNvSpPr>
          <p:nvPr>
            <p:ph idx="1"/>
          </p:nvPr>
        </p:nvSpPr>
        <p:spPr>
          <a:xfrm>
            <a:off x="838200" y="2102716"/>
            <a:ext cx="10515600" cy="4351338"/>
          </a:xfrm>
        </p:spPr>
        <p:txBody>
          <a:bodyPr/>
          <a:lstStyle/>
          <a:p>
            <a:pPr marL="0" indent="0">
              <a:buNone/>
            </a:pPr>
            <a:r>
              <a:rPr lang="en-US" dirty="0" smtClean="0"/>
              <a:t> 	</a:t>
            </a:r>
            <a:r>
              <a:rPr lang="en-IN" dirty="0" smtClean="0"/>
              <a:t>We can have a if...</a:t>
            </a:r>
            <a:r>
              <a:rPr lang="en-IN" dirty="0" err="1" smtClean="0"/>
              <a:t>elif</a:t>
            </a:r>
            <a:r>
              <a:rPr lang="en-IN" dirty="0" smtClean="0"/>
              <a:t>...else statement inside another if...</a:t>
            </a:r>
            <a:r>
              <a:rPr lang="en-IN" dirty="0" err="1" smtClean="0"/>
              <a:t>elif</a:t>
            </a:r>
            <a:r>
              <a:rPr lang="en-IN" dirty="0" smtClean="0"/>
              <a:t>...else statement. This is called nesting in computer programming.</a:t>
            </a:r>
          </a:p>
          <a:p>
            <a:pPr marL="0" indent="0">
              <a:buNone/>
            </a:pPr>
            <a:r>
              <a:rPr lang="en-IN" dirty="0"/>
              <a:t>	</a:t>
            </a:r>
            <a:r>
              <a:rPr lang="en-IN" dirty="0" smtClean="0"/>
              <a:t>Any number of these statements can be nested inside one another. Indentation is the only way to figure out the level of nesting. They can get confusing, so they must be avoided unless necessary.</a:t>
            </a:r>
            <a:endParaRPr lang="en-IN" dirty="0"/>
          </a:p>
        </p:txBody>
      </p:sp>
    </p:spTree>
    <p:extLst>
      <p:ext uri="{BB962C8B-B14F-4D97-AF65-F5344CB8AC3E}">
        <p14:creationId xmlns:p14="http://schemas.microsoft.com/office/powerpoint/2010/main" val="3072599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75000"/>
                  </a:schemeClr>
                </a:solidFill>
              </a:rPr>
              <a:t>Python for loop</a:t>
            </a:r>
            <a:endParaRPr lang="en-IN" b="1" dirty="0">
              <a:solidFill>
                <a:schemeClr val="accent5">
                  <a:lumMod val="75000"/>
                </a:schemeClr>
              </a:solidFill>
            </a:endParaRPr>
          </a:p>
        </p:txBody>
      </p:sp>
      <p:sp>
        <p:nvSpPr>
          <p:cNvPr id="6" name="Rectangle 5"/>
          <p:cNvSpPr/>
          <p:nvPr/>
        </p:nvSpPr>
        <p:spPr>
          <a:xfrm>
            <a:off x="838200" y="5250873"/>
            <a:ext cx="3609109" cy="9260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a:xfrm>
            <a:off x="838200" y="1690688"/>
            <a:ext cx="6557530" cy="4486275"/>
          </a:xfrm>
        </p:spPr>
        <p:txBody>
          <a:bodyPr>
            <a:normAutofit fontScale="92500" lnSpcReduction="20000"/>
          </a:bodyPr>
          <a:lstStyle/>
          <a:p>
            <a:pPr marL="0" indent="0">
              <a:buNone/>
            </a:pPr>
            <a:r>
              <a:rPr lang="en-IN" dirty="0" smtClean="0"/>
              <a:t>	For loop </a:t>
            </a:r>
            <a:r>
              <a:rPr lang="en-IN" dirty="0"/>
              <a:t>is a </a:t>
            </a:r>
            <a:r>
              <a:rPr lang="en-IN" b="1" dirty="0"/>
              <a:t>sequence of instructions</a:t>
            </a:r>
            <a:r>
              <a:rPr lang="en-IN" dirty="0"/>
              <a:t> that is repeated until a certain condition is reached</a:t>
            </a:r>
            <a:r>
              <a:rPr lang="en-IN" dirty="0" smtClean="0"/>
              <a:t>.</a:t>
            </a:r>
          </a:p>
          <a:p>
            <a:pPr marL="0" indent="0">
              <a:buNone/>
            </a:pPr>
            <a:r>
              <a:rPr lang="en-IN" dirty="0"/>
              <a:t>	</a:t>
            </a:r>
            <a:r>
              <a:rPr lang="en-IN" dirty="0" smtClean="0"/>
              <a:t> </a:t>
            </a:r>
            <a:r>
              <a:rPr lang="en-IN" dirty="0"/>
              <a:t>A </a:t>
            </a:r>
            <a:r>
              <a:rPr lang="en-IN" i="1" dirty="0"/>
              <a:t>for loop </a:t>
            </a:r>
            <a:r>
              <a:rPr lang="en-IN" dirty="0"/>
              <a:t>has two sections: a header specifying the iterating conditions, and a body which is executed </a:t>
            </a:r>
            <a:r>
              <a:rPr lang="en-IN" b="1" dirty="0"/>
              <a:t>once per iteration</a:t>
            </a:r>
            <a:r>
              <a:rPr lang="en-IN" dirty="0"/>
              <a:t> . The header often declares an explicit loop counter or loop variable, which allows the body to know which iteration is being </a:t>
            </a:r>
            <a:r>
              <a:rPr lang="en-IN" dirty="0" smtClean="0"/>
              <a:t>executed.</a:t>
            </a:r>
          </a:p>
          <a:p>
            <a:pPr marL="0" indent="0">
              <a:buNone/>
            </a:pPr>
            <a:endParaRPr lang="en-US" dirty="0"/>
          </a:p>
          <a:p>
            <a:pPr marL="0" indent="0">
              <a:buNone/>
            </a:pPr>
            <a:r>
              <a:rPr lang="en-US" dirty="0" smtClean="0"/>
              <a:t>SYNTAX:</a:t>
            </a:r>
          </a:p>
          <a:p>
            <a:pPr marL="0" indent="0">
              <a:buNone/>
            </a:pPr>
            <a:r>
              <a:rPr lang="en-IN" dirty="0" smtClean="0"/>
              <a:t>for </a:t>
            </a:r>
            <a:r>
              <a:rPr lang="en-IN" dirty="0" err="1"/>
              <a:t>val</a:t>
            </a:r>
            <a:r>
              <a:rPr lang="en-IN" dirty="0"/>
              <a:t> in sequence:</a:t>
            </a:r>
          </a:p>
          <a:p>
            <a:pPr marL="0" indent="0">
              <a:buNone/>
            </a:pPr>
            <a:r>
              <a:rPr lang="en-IN" dirty="0"/>
              <a:t>	Body of for</a:t>
            </a:r>
            <a:endParaRPr lang="en-US" dirty="0" smtClean="0"/>
          </a:p>
          <a:p>
            <a:pPr marL="0" indent="0">
              <a:buNone/>
            </a:pPr>
            <a:endParaRPr lang="en-IN" dirty="0"/>
          </a:p>
        </p:txBody>
      </p:sp>
      <p:pic>
        <p:nvPicPr>
          <p:cNvPr id="4" name="Picture 3"/>
          <p:cNvPicPr>
            <a:picLocks noChangeAspect="1"/>
          </p:cNvPicPr>
          <p:nvPr/>
        </p:nvPicPr>
        <p:blipFill>
          <a:blip r:embed="rId2"/>
          <a:stretch>
            <a:fillRect/>
          </a:stretch>
        </p:blipFill>
        <p:spPr>
          <a:xfrm>
            <a:off x="7395730" y="1690688"/>
            <a:ext cx="4133850" cy="3943350"/>
          </a:xfrm>
          <a:prstGeom prst="rect">
            <a:avLst/>
          </a:prstGeom>
        </p:spPr>
      </p:pic>
    </p:spTree>
    <p:extLst>
      <p:ext uri="{BB962C8B-B14F-4D97-AF65-F5344CB8AC3E}">
        <p14:creationId xmlns:p14="http://schemas.microsoft.com/office/powerpoint/2010/main" val="21062016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75000"/>
                  </a:schemeClr>
                </a:solidFill>
              </a:rPr>
              <a:t>Types of </a:t>
            </a:r>
            <a:r>
              <a:rPr lang="en-US" b="1" i="1" dirty="0" smtClean="0">
                <a:solidFill>
                  <a:schemeClr val="accent5">
                    <a:lumMod val="75000"/>
                  </a:schemeClr>
                </a:solidFill>
              </a:rPr>
              <a:t>for loop</a:t>
            </a:r>
            <a:endParaRPr lang="en-IN" b="1" i="1" dirty="0">
              <a:solidFill>
                <a:schemeClr val="accent5">
                  <a:lumMod val="75000"/>
                </a:schemeClr>
              </a:solidFill>
            </a:endParaRPr>
          </a:p>
        </p:txBody>
      </p:sp>
      <p:sp>
        <p:nvSpPr>
          <p:cNvPr id="3" name="Content Placeholder 2"/>
          <p:cNvSpPr>
            <a:spLocks noGrp="1"/>
          </p:cNvSpPr>
          <p:nvPr>
            <p:ph idx="1"/>
          </p:nvPr>
        </p:nvSpPr>
        <p:spPr/>
        <p:txBody>
          <a:bodyPr/>
          <a:lstStyle/>
          <a:p>
            <a:pPr marL="0" indent="0">
              <a:buNone/>
            </a:pPr>
            <a:r>
              <a:rPr lang="en-US" dirty="0" smtClean="0"/>
              <a:t>There are four types of </a:t>
            </a:r>
            <a:r>
              <a:rPr lang="en-US" i="1" dirty="0" smtClean="0"/>
              <a:t>for loop </a:t>
            </a:r>
            <a:r>
              <a:rPr lang="en-US" dirty="0" smtClean="0"/>
              <a:t>:</a:t>
            </a:r>
            <a:endParaRPr lang="en-US" i="1" dirty="0" smtClean="0"/>
          </a:p>
          <a:p>
            <a:r>
              <a:rPr lang="en-US" dirty="0" smtClean="0"/>
              <a:t>For loop</a:t>
            </a:r>
          </a:p>
          <a:p>
            <a:r>
              <a:rPr lang="en-US" dirty="0" smtClean="0"/>
              <a:t>For with range</a:t>
            </a:r>
          </a:p>
          <a:p>
            <a:r>
              <a:rPr lang="en-US" dirty="0" smtClean="0"/>
              <a:t>For …. Else</a:t>
            </a:r>
          </a:p>
          <a:p>
            <a:r>
              <a:rPr lang="en-US" dirty="0" smtClean="0"/>
              <a:t>Nested for loop</a:t>
            </a:r>
            <a:endParaRPr lang="en-IN" dirty="0"/>
          </a:p>
        </p:txBody>
      </p:sp>
    </p:spTree>
    <p:extLst>
      <p:ext uri="{BB962C8B-B14F-4D97-AF65-F5344CB8AC3E}">
        <p14:creationId xmlns:p14="http://schemas.microsoft.com/office/powerpoint/2010/main" val="33325847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75000"/>
                  </a:schemeClr>
                </a:solidFill>
              </a:rPr>
              <a:t>Python for loop with range()</a:t>
            </a:r>
            <a:endParaRPr lang="en-IN" b="1" dirty="0">
              <a:solidFill>
                <a:schemeClr val="accent5">
                  <a:lumMod val="75000"/>
                </a:schemeClr>
              </a:solidFill>
            </a:endParaRPr>
          </a:p>
        </p:txBody>
      </p:sp>
      <p:sp>
        <p:nvSpPr>
          <p:cNvPr id="3" name="Content Placeholder 2"/>
          <p:cNvSpPr>
            <a:spLocks noGrp="1"/>
          </p:cNvSpPr>
          <p:nvPr>
            <p:ph idx="1"/>
          </p:nvPr>
        </p:nvSpPr>
        <p:spPr>
          <a:xfrm>
            <a:off x="838200" y="1690688"/>
            <a:ext cx="6878782" cy="5042621"/>
          </a:xfrm>
        </p:spPr>
        <p:txBody>
          <a:bodyPr>
            <a:normAutofit fontScale="92500" lnSpcReduction="10000"/>
          </a:bodyPr>
          <a:lstStyle/>
          <a:p>
            <a:pPr marL="0" indent="0">
              <a:buNone/>
            </a:pPr>
            <a:r>
              <a:rPr lang="en-IN" dirty="0" smtClean="0"/>
              <a:t>	The</a:t>
            </a:r>
            <a:r>
              <a:rPr lang="en-IN" dirty="0"/>
              <a:t> </a:t>
            </a:r>
            <a:r>
              <a:rPr lang="en-IN" b="1" dirty="0"/>
              <a:t>range function</a:t>
            </a:r>
            <a:r>
              <a:rPr lang="en-IN" dirty="0"/>
              <a:t> in </a:t>
            </a:r>
            <a:r>
              <a:rPr lang="en-IN" i="1" dirty="0"/>
              <a:t>for loop </a:t>
            </a:r>
            <a:r>
              <a:rPr lang="en-IN" dirty="0"/>
              <a:t>is actually a very powerful mechanism when it comes to creating sequences of integers. It can take one, two, or three parameters. It returns or generates a list of integers from some </a:t>
            </a:r>
            <a:r>
              <a:rPr lang="en-IN" b="1" dirty="0"/>
              <a:t>lower bound</a:t>
            </a:r>
            <a:r>
              <a:rPr lang="en-IN" dirty="0"/>
              <a:t> (zero, by default) up to (but not including) some </a:t>
            </a:r>
            <a:r>
              <a:rPr lang="en-IN" b="1" dirty="0"/>
              <a:t>upper bound</a:t>
            </a:r>
            <a:r>
              <a:rPr lang="en-IN" dirty="0"/>
              <a:t> , possibly in increments (steps) of some other number (one, by default</a:t>
            </a:r>
            <a:r>
              <a:rPr lang="en-IN" dirty="0" smtClean="0"/>
              <a:t>).</a:t>
            </a:r>
          </a:p>
          <a:p>
            <a:pPr marL="0" indent="0">
              <a:buNone/>
            </a:pPr>
            <a:endParaRPr lang="en-US" dirty="0"/>
          </a:p>
          <a:p>
            <a:pPr marL="0" indent="0">
              <a:buNone/>
            </a:pPr>
            <a:r>
              <a:rPr lang="en-US" dirty="0" smtClean="0"/>
              <a:t>Range function with three different parameters :</a:t>
            </a:r>
            <a:endParaRPr lang="en-IN" dirty="0" smtClean="0"/>
          </a:p>
          <a:p>
            <a:r>
              <a:rPr lang="en-IN" dirty="0"/>
              <a:t>range(stop)</a:t>
            </a:r>
          </a:p>
          <a:p>
            <a:r>
              <a:rPr lang="en-IN" dirty="0"/>
              <a:t>range(</a:t>
            </a:r>
            <a:r>
              <a:rPr lang="en-IN" dirty="0" err="1"/>
              <a:t>start,stop</a:t>
            </a:r>
            <a:r>
              <a:rPr lang="en-IN" dirty="0"/>
              <a:t>)</a:t>
            </a:r>
          </a:p>
          <a:p>
            <a:r>
              <a:rPr lang="en-IN" dirty="0"/>
              <a:t>range(</a:t>
            </a:r>
            <a:r>
              <a:rPr lang="en-IN" dirty="0" err="1"/>
              <a:t>start,stop,step</a:t>
            </a:r>
            <a:r>
              <a:rPr lang="en-IN" dirty="0"/>
              <a:t>)</a:t>
            </a:r>
          </a:p>
          <a:p>
            <a:endParaRPr lang="en-IN" dirty="0"/>
          </a:p>
        </p:txBody>
      </p:sp>
      <p:pic>
        <p:nvPicPr>
          <p:cNvPr id="4" name="Picture 3"/>
          <p:cNvPicPr>
            <a:picLocks noChangeAspect="1"/>
          </p:cNvPicPr>
          <p:nvPr/>
        </p:nvPicPr>
        <p:blipFill>
          <a:blip r:embed="rId2"/>
          <a:stretch>
            <a:fillRect/>
          </a:stretch>
        </p:blipFill>
        <p:spPr>
          <a:xfrm>
            <a:off x="7908348" y="1825625"/>
            <a:ext cx="3219450" cy="3342119"/>
          </a:xfrm>
          <a:prstGeom prst="rect">
            <a:avLst/>
          </a:prstGeom>
        </p:spPr>
      </p:pic>
    </p:spTree>
    <p:extLst>
      <p:ext uri="{BB962C8B-B14F-4D97-AF65-F5344CB8AC3E}">
        <p14:creationId xmlns:p14="http://schemas.microsoft.com/office/powerpoint/2010/main" val="8287009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75000"/>
                  </a:schemeClr>
                </a:solidFill>
              </a:rPr>
              <a:t>For loop with else</a:t>
            </a:r>
            <a:endParaRPr lang="en-IN" b="1" dirty="0">
              <a:solidFill>
                <a:schemeClr val="accent5">
                  <a:lumMod val="75000"/>
                </a:schemeClr>
              </a:solidFill>
            </a:endParaRPr>
          </a:p>
        </p:txBody>
      </p:sp>
      <p:sp>
        <p:nvSpPr>
          <p:cNvPr id="3" name="Content Placeholder 2"/>
          <p:cNvSpPr>
            <a:spLocks noGrp="1"/>
          </p:cNvSpPr>
          <p:nvPr>
            <p:ph idx="1"/>
          </p:nvPr>
        </p:nvSpPr>
        <p:spPr/>
        <p:txBody>
          <a:bodyPr/>
          <a:lstStyle/>
          <a:p>
            <a:pPr marL="0" indent="0">
              <a:buNone/>
            </a:pPr>
            <a:r>
              <a:rPr lang="en-IN" dirty="0" smtClean="0"/>
              <a:t>	A </a:t>
            </a:r>
            <a:r>
              <a:rPr lang="en-IN" dirty="0"/>
              <a:t>for loop can have an optional else block as well. The else part is executed if the items in the sequence used in for loop exhausts</a:t>
            </a:r>
            <a:r>
              <a:rPr lang="en-IN" dirty="0" smtClean="0"/>
              <a:t>.</a:t>
            </a:r>
            <a:endParaRPr lang="en-IN" dirty="0"/>
          </a:p>
          <a:p>
            <a:pPr marL="0" indent="0">
              <a:buNone/>
            </a:pPr>
            <a:endParaRPr lang="en-IN" dirty="0"/>
          </a:p>
        </p:txBody>
      </p:sp>
    </p:spTree>
    <p:extLst>
      <p:ext uri="{BB962C8B-B14F-4D97-AF65-F5344CB8AC3E}">
        <p14:creationId xmlns:p14="http://schemas.microsoft.com/office/powerpoint/2010/main" val="17769753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1889"/>
            <a:ext cx="10515600" cy="1325563"/>
          </a:xfrm>
        </p:spPr>
        <p:txBody>
          <a:bodyPr/>
          <a:lstStyle/>
          <a:p>
            <a:r>
              <a:rPr lang="en-US" b="1" dirty="0" smtClean="0">
                <a:solidFill>
                  <a:schemeClr val="accent5">
                    <a:lumMod val="75000"/>
                  </a:schemeClr>
                </a:solidFill>
              </a:rPr>
              <a:t>PYTHON WHILE LOOP</a:t>
            </a:r>
            <a:endParaRPr lang="en-IN" b="1" dirty="0">
              <a:solidFill>
                <a:schemeClr val="accent5">
                  <a:lumMod val="75000"/>
                </a:schemeClr>
              </a:solidFill>
            </a:endParaRPr>
          </a:p>
        </p:txBody>
      </p:sp>
      <p:sp>
        <p:nvSpPr>
          <p:cNvPr id="8" name="Rectangle 7"/>
          <p:cNvSpPr/>
          <p:nvPr/>
        </p:nvSpPr>
        <p:spPr>
          <a:xfrm>
            <a:off x="924790" y="3519055"/>
            <a:ext cx="3054927" cy="8174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a:xfrm>
            <a:off x="838200" y="1212273"/>
            <a:ext cx="5839691" cy="5237018"/>
          </a:xfrm>
        </p:spPr>
        <p:txBody>
          <a:bodyPr>
            <a:normAutofit fontScale="92500" lnSpcReduction="20000"/>
          </a:bodyPr>
          <a:lstStyle/>
          <a:p>
            <a:pPr marL="0" indent="0">
              <a:buNone/>
            </a:pPr>
            <a:r>
              <a:rPr lang="en-IN" dirty="0" smtClean="0"/>
              <a:t>	The </a:t>
            </a:r>
            <a:r>
              <a:rPr lang="en-IN" dirty="0"/>
              <a:t>while loop in Python is used to iterate over a block of code as long as the test expression (condition) is true.</a:t>
            </a:r>
          </a:p>
          <a:p>
            <a:pPr marL="0" indent="0">
              <a:buNone/>
            </a:pPr>
            <a:r>
              <a:rPr lang="en-IN" dirty="0" smtClean="0"/>
              <a:t>	We </a:t>
            </a:r>
            <a:r>
              <a:rPr lang="en-IN" dirty="0"/>
              <a:t>generally use this loop when we don't know the number of times to iterate beforehand</a:t>
            </a:r>
            <a:r>
              <a:rPr lang="en-IN" dirty="0" smtClean="0"/>
              <a:t>.</a:t>
            </a:r>
          </a:p>
          <a:p>
            <a:pPr marL="0" indent="0">
              <a:buNone/>
            </a:pPr>
            <a:r>
              <a:rPr lang="en-IN" b="1" dirty="0"/>
              <a:t>Syntax of while Loop</a:t>
            </a:r>
          </a:p>
          <a:p>
            <a:pPr marL="0" indent="0">
              <a:buNone/>
            </a:pPr>
            <a:r>
              <a:rPr lang="en-IN" dirty="0"/>
              <a:t>while </a:t>
            </a:r>
            <a:r>
              <a:rPr lang="en-IN" dirty="0" err="1"/>
              <a:t>test_expression</a:t>
            </a:r>
            <a:r>
              <a:rPr lang="en-IN" dirty="0"/>
              <a:t>:</a:t>
            </a:r>
          </a:p>
          <a:p>
            <a:pPr marL="0" indent="0">
              <a:buNone/>
            </a:pPr>
            <a:r>
              <a:rPr lang="en-IN" dirty="0"/>
              <a:t>    Body of </a:t>
            </a:r>
            <a:r>
              <a:rPr lang="en-IN" dirty="0" smtClean="0"/>
              <a:t>while</a:t>
            </a:r>
          </a:p>
          <a:p>
            <a:pPr marL="0" indent="0">
              <a:buNone/>
            </a:pPr>
            <a:r>
              <a:rPr lang="en-IN" dirty="0" smtClean="0"/>
              <a:t>	In </a:t>
            </a:r>
            <a:r>
              <a:rPr lang="en-IN" dirty="0"/>
              <a:t>the while loop, test expression is checked first. The body of the loop is entered only if the </a:t>
            </a:r>
            <a:r>
              <a:rPr lang="en-IN" dirty="0" err="1"/>
              <a:t>test_expression</a:t>
            </a:r>
            <a:r>
              <a:rPr lang="en-IN" dirty="0"/>
              <a:t> evaluates to True. After one iteration, the test expression is checked again. This process continues until the </a:t>
            </a:r>
            <a:r>
              <a:rPr lang="en-IN" dirty="0" err="1"/>
              <a:t>test_expression</a:t>
            </a:r>
            <a:r>
              <a:rPr lang="en-IN" dirty="0"/>
              <a:t> evaluates to False.</a:t>
            </a:r>
          </a:p>
          <a:p>
            <a:endParaRPr lang="en-IN" dirty="0"/>
          </a:p>
        </p:txBody>
      </p:sp>
      <p:pic>
        <p:nvPicPr>
          <p:cNvPr id="7" name="Picture 6"/>
          <p:cNvPicPr>
            <a:picLocks noChangeAspect="1"/>
          </p:cNvPicPr>
          <p:nvPr/>
        </p:nvPicPr>
        <p:blipFill rotWithShape="1">
          <a:blip r:embed="rId2"/>
          <a:srcRect b="6850"/>
          <a:stretch/>
        </p:blipFill>
        <p:spPr>
          <a:xfrm>
            <a:off x="7744692" y="1690688"/>
            <a:ext cx="3117272" cy="3768003"/>
          </a:xfrm>
          <a:prstGeom prst="rect">
            <a:avLst/>
          </a:prstGeom>
        </p:spPr>
      </p:pic>
    </p:spTree>
    <p:extLst>
      <p:ext uri="{BB962C8B-B14F-4D97-AF65-F5344CB8AC3E}">
        <p14:creationId xmlns:p14="http://schemas.microsoft.com/office/powerpoint/2010/main" val="33929983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93869"/>
            <a:ext cx="10515600" cy="1325563"/>
          </a:xfrm>
        </p:spPr>
        <p:txBody>
          <a:bodyPr/>
          <a:lstStyle/>
          <a:p>
            <a:r>
              <a:rPr lang="en-US" b="1" dirty="0" smtClean="0">
                <a:solidFill>
                  <a:schemeClr val="accent5">
                    <a:lumMod val="75000"/>
                  </a:schemeClr>
                </a:solidFill>
              </a:rPr>
              <a:t>CONTROL STATEMENTS</a:t>
            </a:r>
            <a:endParaRPr lang="en-IN" b="1" dirty="0">
              <a:solidFill>
                <a:schemeClr val="accent5">
                  <a:lumMod val="75000"/>
                </a:schemeClr>
              </a:solidFill>
            </a:endParaRPr>
          </a:p>
        </p:txBody>
      </p:sp>
      <p:sp>
        <p:nvSpPr>
          <p:cNvPr id="3" name="Content Placeholder 2"/>
          <p:cNvSpPr>
            <a:spLocks noGrp="1"/>
          </p:cNvSpPr>
          <p:nvPr>
            <p:ph idx="1"/>
          </p:nvPr>
        </p:nvSpPr>
        <p:spPr/>
        <p:txBody>
          <a:bodyPr/>
          <a:lstStyle/>
          <a:p>
            <a:pPr marL="0" indent="0">
              <a:buNone/>
            </a:pPr>
            <a:r>
              <a:rPr lang="en-IN" dirty="0" smtClean="0"/>
              <a:t>	Control </a:t>
            </a:r>
            <a:r>
              <a:rPr lang="en-IN" dirty="0"/>
              <a:t>statements in python are used to control the order of execution of the program based on the values and logic</a:t>
            </a:r>
            <a:r>
              <a:rPr lang="en-IN" dirty="0" smtClean="0"/>
              <a:t>.</a:t>
            </a:r>
          </a:p>
          <a:p>
            <a:pPr marL="0" indent="0">
              <a:buNone/>
            </a:pPr>
            <a:endParaRPr lang="en-IN" dirty="0"/>
          </a:p>
          <a:p>
            <a:pPr marL="0" indent="0">
              <a:buNone/>
            </a:pPr>
            <a:r>
              <a:rPr lang="en-IN" b="1" dirty="0"/>
              <a:t>Python provides us with 3 types of Control Statements</a:t>
            </a:r>
            <a:r>
              <a:rPr lang="en-IN" b="1" dirty="0" smtClean="0"/>
              <a:t>:	</a:t>
            </a:r>
            <a:endParaRPr lang="en-IN" dirty="0"/>
          </a:p>
          <a:p>
            <a:pPr lvl="1"/>
            <a:r>
              <a:rPr lang="en-IN" dirty="0"/>
              <a:t>Continue</a:t>
            </a:r>
          </a:p>
          <a:p>
            <a:pPr lvl="1"/>
            <a:r>
              <a:rPr lang="en-IN" dirty="0"/>
              <a:t>Break</a:t>
            </a:r>
          </a:p>
          <a:p>
            <a:pPr lvl="1"/>
            <a:r>
              <a:rPr lang="en-IN" dirty="0"/>
              <a:t>Pass</a:t>
            </a:r>
          </a:p>
          <a:p>
            <a:endParaRPr lang="en-IN" dirty="0"/>
          </a:p>
        </p:txBody>
      </p:sp>
    </p:spTree>
    <p:extLst>
      <p:ext uri="{BB962C8B-B14F-4D97-AF65-F5344CB8AC3E}">
        <p14:creationId xmlns:p14="http://schemas.microsoft.com/office/powerpoint/2010/main" val="12793995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 y="-297"/>
            <a:ext cx="12193057" cy="6858594"/>
          </a:xfrm>
          <a:prstGeom prst="rect">
            <a:avLst/>
          </a:prstGeom>
        </p:spPr>
      </p:pic>
    </p:spTree>
    <p:extLst>
      <p:ext uri="{BB962C8B-B14F-4D97-AF65-F5344CB8AC3E}">
        <p14:creationId xmlns:p14="http://schemas.microsoft.com/office/powerpoint/2010/main" val="36685490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What is the value of x?</a:t>
            </a:r>
          </a:p>
          <a:p>
            <a:pPr marL="0" indent="0">
              <a:buNone/>
            </a:pPr>
            <a:endParaRPr lang="en-US" dirty="0" smtClean="0"/>
          </a:p>
          <a:p>
            <a:pPr marL="0" indent="0">
              <a:buNone/>
            </a:pPr>
            <a:r>
              <a:rPr lang="en-US" dirty="0"/>
              <a:t>x</a:t>
            </a:r>
            <a:r>
              <a:rPr lang="en-US" dirty="0" smtClean="0"/>
              <a:t>=10</a:t>
            </a:r>
          </a:p>
          <a:p>
            <a:pPr marL="0" indent="0">
              <a:buNone/>
            </a:pPr>
            <a:r>
              <a:rPr lang="en-US" dirty="0"/>
              <a:t>w</a:t>
            </a:r>
            <a:r>
              <a:rPr lang="en-US" dirty="0" smtClean="0"/>
              <a:t>hile(x&lt;100):</a:t>
            </a:r>
          </a:p>
          <a:p>
            <a:pPr marL="0" indent="0">
              <a:buNone/>
            </a:pPr>
            <a:r>
              <a:rPr lang="en-US" dirty="0" smtClean="0"/>
              <a:t>     x=x+2</a:t>
            </a:r>
          </a:p>
          <a:p>
            <a:pPr marL="0" indent="0">
              <a:buNone/>
            </a:pPr>
            <a:r>
              <a:rPr lang="en-US" dirty="0"/>
              <a:t>p</a:t>
            </a:r>
            <a:r>
              <a:rPr lang="en-US" dirty="0" smtClean="0"/>
              <a:t>rint(x)</a:t>
            </a:r>
          </a:p>
          <a:p>
            <a:pPr marL="0" indent="0">
              <a:buNone/>
            </a:pPr>
            <a:endParaRPr lang="en-US" dirty="0" smtClean="0"/>
          </a:p>
          <a:p>
            <a:pPr marL="514350" indent="-514350">
              <a:buFont typeface="+mj-lt"/>
              <a:buAutoNum type="alphaLcParenR"/>
            </a:pPr>
            <a:r>
              <a:rPr lang="en-US" dirty="0" smtClean="0"/>
              <a:t>101</a:t>
            </a:r>
          </a:p>
          <a:p>
            <a:pPr marL="514350" indent="-514350">
              <a:buFont typeface="+mj-lt"/>
              <a:buAutoNum type="alphaLcParenR"/>
            </a:pPr>
            <a:r>
              <a:rPr lang="en-US" dirty="0" smtClean="0"/>
              <a:t>99</a:t>
            </a:r>
          </a:p>
          <a:p>
            <a:pPr marL="514350" indent="-514350">
              <a:buFont typeface="+mj-lt"/>
              <a:buAutoNum type="alphaLcParenR"/>
            </a:pPr>
            <a:r>
              <a:rPr lang="en-US" dirty="0" err="1" smtClean="0"/>
              <a:t>Infinit</a:t>
            </a:r>
            <a:endParaRPr lang="en-US" dirty="0" smtClean="0"/>
          </a:p>
          <a:p>
            <a:pPr marL="514350" indent="-514350">
              <a:buFont typeface="+mj-lt"/>
              <a:buAutoNum type="alphaLcParenR"/>
            </a:pPr>
            <a:r>
              <a:rPr lang="en-US" dirty="0" smtClean="0"/>
              <a:t>100</a:t>
            </a:r>
          </a:p>
        </p:txBody>
      </p:sp>
    </p:spTree>
    <p:extLst>
      <p:ext uri="{BB962C8B-B14F-4D97-AF65-F5344CB8AC3E}">
        <p14:creationId xmlns:p14="http://schemas.microsoft.com/office/powerpoint/2010/main" val="2827217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45" y="0"/>
            <a:ext cx="10759643" cy="2147455"/>
          </a:xfrm>
          <a:prstGeom prst="rect">
            <a:avLst/>
          </a:prstGeom>
        </p:spPr>
      </p:pic>
      <p:sp>
        <p:nvSpPr>
          <p:cNvPr id="2" name="Title 1"/>
          <p:cNvSpPr>
            <a:spLocks noGrp="1"/>
          </p:cNvSpPr>
          <p:nvPr>
            <p:ph type="title"/>
          </p:nvPr>
        </p:nvSpPr>
        <p:spPr>
          <a:xfrm>
            <a:off x="493424" y="1179512"/>
            <a:ext cx="10515600" cy="1325563"/>
          </a:xfrm>
        </p:spPr>
        <p:txBody>
          <a:bodyPr/>
          <a:lstStyle/>
          <a:p>
            <a:r>
              <a:rPr lang="en-US" b="1" dirty="0" smtClean="0"/>
              <a:t>HOW TO LEARN A LANGUAGE</a:t>
            </a:r>
            <a:endParaRPr lang="en-IN" b="1" dirty="0"/>
          </a:p>
        </p:txBody>
      </p:sp>
      <p:sp>
        <p:nvSpPr>
          <p:cNvPr id="3" name="Text Placeholder 2"/>
          <p:cNvSpPr>
            <a:spLocks noGrp="1"/>
          </p:cNvSpPr>
          <p:nvPr>
            <p:ph type="body" idx="1"/>
          </p:nvPr>
        </p:nvSpPr>
        <p:spPr>
          <a:xfrm>
            <a:off x="839788" y="1894826"/>
            <a:ext cx="5157787" cy="823912"/>
          </a:xfrm>
        </p:spPr>
        <p:txBody>
          <a:bodyPr/>
          <a:lstStyle/>
          <a:p>
            <a:r>
              <a:rPr lang="en-US" dirty="0" smtClean="0">
                <a:solidFill>
                  <a:schemeClr val="accent2"/>
                </a:solidFill>
              </a:rPr>
              <a:t>THE LANGUAGE WE SPEAK</a:t>
            </a:r>
            <a:endParaRPr lang="en-IN" dirty="0">
              <a:solidFill>
                <a:schemeClr val="accent2"/>
              </a:solidFill>
            </a:endParaRPr>
          </a:p>
        </p:txBody>
      </p:sp>
      <p:sp>
        <p:nvSpPr>
          <p:cNvPr id="4" name="Content Placeholder 3"/>
          <p:cNvSpPr>
            <a:spLocks noGrp="1"/>
          </p:cNvSpPr>
          <p:nvPr>
            <p:ph sz="half" idx="2"/>
          </p:nvPr>
        </p:nvSpPr>
        <p:spPr>
          <a:xfrm>
            <a:off x="839788" y="2823729"/>
            <a:ext cx="5157787" cy="3684588"/>
          </a:xfrm>
        </p:spPr>
        <p:txBody>
          <a:bodyPr>
            <a:normAutofit/>
          </a:bodyPr>
          <a:lstStyle/>
          <a:p>
            <a:r>
              <a:rPr lang="en-US" dirty="0" smtClean="0">
                <a:solidFill>
                  <a:schemeClr val="accent2"/>
                </a:solidFill>
              </a:rPr>
              <a:t>Alphabets</a:t>
            </a:r>
          </a:p>
          <a:p>
            <a:r>
              <a:rPr lang="en-US" dirty="0" smtClean="0">
                <a:solidFill>
                  <a:schemeClr val="accent2"/>
                </a:solidFill>
              </a:rPr>
              <a:t>Numbers</a:t>
            </a:r>
          </a:p>
          <a:p>
            <a:r>
              <a:rPr lang="en-US" dirty="0" smtClean="0">
                <a:solidFill>
                  <a:schemeClr val="accent2"/>
                </a:solidFill>
              </a:rPr>
              <a:t>Small words</a:t>
            </a:r>
          </a:p>
          <a:p>
            <a:r>
              <a:rPr lang="en-US" dirty="0" smtClean="0">
                <a:solidFill>
                  <a:schemeClr val="accent2"/>
                </a:solidFill>
              </a:rPr>
              <a:t>Forming a sentence</a:t>
            </a:r>
          </a:p>
          <a:p>
            <a:r>
              <a:rPr lang="en-US" dirty="0" smtClean="0">
                <a:solidFill>
                  <a:schemeClr val="accent2"/>
                </a:solidFill>
              </a:rPr>
              <a:t>Trying an conversation</a:t>
            </a:r>
          </a:p>
          <a:p>
            <a:r>
              <a:rPr lang="en-US" dirty="0" smtClean="0">
                <a:solidFill>
                  <a:schemeClr val="accent2"/>
                </a:solidFill>
              </a:rPr>
              <a:t>Writing a paragraph</a:t>
            </a:r>
          </a:p>
          <a:p>
            <a:r>
              <a:rPr lang="en-US" dirty="0" smtClean="0">
                <a:solidFill>
                  <a:schemeClr val="accent2"/>
                </a:solidFill>
              </a:rPr>
              <a:t>And so on</a:t>
            </a:r>
            <a:endParaRPr lang="en-IN" dirty="0">
              <a:solidFill>
                <a:schemeClr val="accent2"/>
              </a:solidFill>
            </a:endParaRPr>
          </a:p>
        </p:txBody>
      </p:sp>
      <p:sp>
        <p:nvSpPr>
          <p:cNvPr id="5" name="Text Placeholder 4"/>
          <p:cNvSpPr>
            <a:spLocks noGrp="1"/>
          </p:cNvSpPr>
          <p:nvPr>
            <p:ph type="body" sz="quarter" idx="3"/>
          </p:nvPr>
        </p:nvSpPr>
        <p:spPr>
          <a:xfrm>
            <a:off x="6172200" y="1894826"/>
            <a:ext cx="5183188" cy="823912"/>
          </a:xfrm>
        </p:spPr>
        <p:txBody>
          <a:bodyPr/>
          <a:lstStyle/>
          <a:p>
            <a:r>
              <a:rPr lang="en-US" dirty="0" smtClean="0">
                <a:solidFill>
                  <a:schemeClr val="accent1"/>
                </a:solidFill>
              </a:rPr>
              <a:t>THE LANGUAGE WE USE TO CODE</a:t>
            </a:r>
            <a:endParaRPr lang="en-IN" dirty="0">
              <a:solidFill>
                <a:schemeClr val="accent1"/>
              </a:solidFill>
            </a:endParaRPr>
          </a:p>
        </p:txBody>
      </p:sp>
      <p:sp>
        <p:nvSpPr>
          <p:cNvPr id="6" name="Content Placeholder 5"/>
          <p:cNvSpPr>
            <a:spLocks noGrp="1"/>
          </p:cNvSpPr>
          <p:nvPr>
            <p:ph sz="quarter" idx="4"/>
          </p:nvPr>
        </p:nvSpPr>
        <p:spPr>
          <a:xfrm>
            <a:off x="6172200" y="2823729"/>
            <a:ext cx="5183188" cy="3684588"/>
          </a:xfrm>
        </p:spPr>
        <p:txBody>
          <a:bodyPr/>
          <a:lstStyle/>
          <a:p>
            <a:r>
              <a:rPr lang="en-US" dirty="0" smtClean="0">
                <a:solidFill>
                  <a:schemeClr val="accent1"/>
                </a:solidFill>
              </a:rPr>
              <a:t>Basic syntax</a:t>
            </a:r>
          </a:p>
          <a:p>
            <a:r>
              <a:rPr lang="en-US" dirty="0" smtClean="0">
                <a:solidFill>
                  <a:schemeClr val="accent1"/>
                </a:solidFill>
              </a:rPr>
              <a:t>Variable, key words and operators</a:t>
            </a:r>
          </a:p>
          <a:p>
            <a:r>
              <a:rPr lang="en-US" dirty="0" smtClean="0">
                <a:solidFill>
                  <a:schemeClr val="accent1"/>
                </a:solidFill>
              </a:rPr>
              <a:t>Small code(hello world)</a:t>
            </a:r>
          </a:p>
          <a:p>
            <a:r>
              <a:rPr lang="en-US" dirty="0" smtClean="0">
                <a:solidFill>
                  <a:schemeClr val="accent1"/>
                </a:solidFill>
              </a:rPr>
              <a:t>Learning by errors</a:t>
            </a:r>
          </a:p>
          <a:p>
            <a:r>
              <a:rPr lang="en-US" dirty="0" smtClean="0">
                <a:solidFill>
                  <a:schemeClr val="accent1"/>
                </a:solidFill>
              </a:rPr>
              <a:t>Trying a small problem</a:t>
            </a:r>
          </a:p>
          <a:p>
            <a:r>
              <a:rPr lang="en-US" dirty="0" smtClean="0">
                <a:solidFill>
                  <a:schemeClr val="accent1"/>
                </a:solidFill>
              </a:rPr>
              <a:t>Keep practicing</a:t>
            </a:r>
          </a:p>
          <a:p>
            <a:endParaRPr lang="en-IN" dirty="0">
              <a:solidFill>
                <a:schemeClr val="accent1"/>
              </a:solidFill>
            </a:endParaRPr>
          </a:p>
        </p:txBody>
      </p:sp>
    </p:spTree>
    <p:extLst>
      <p:ext uri="{BB962C8B-B14F-4D97-AF65-F5344CB8AC3E}">
        <p14:creationId xmlns:p14="http://schemas.microsoft.com/office/powerpoint/2010/main" val="30134375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927" y="786534"/>
            <a:ext cx="10515600" cy="4351338"/>
          </a:xfrm>
        </p:spPr>
        <p:txBody>
          <a:bodyPr/>
          <a:lstStyle/>
          <a:p>
            <a:pPr marL="0" indent="0">
              <a:buNone/>
            </a:pPr>
            <a:r>
              <a:rPr lang="en-US" dirty="0" smtClean="0"/>
              <a:t>2.What is the output of the following range function?</a:t>
            </a:r>
          </a:p>
          <a:p>
            <a:pPr marL="0" indent="0">
              <a:buNone/>
            </a:pPr>
            <a:endParaRPr lang="en-IN" dirty="0" smtClean="0"/>
          </a:p>
          <a:p>
            <a:pPr marL="0" indent="0">
              <a:buNone/>
            </a:pPr>
            <a:r>
              <a:rPr lang="en-IN" dirty="0" smtClean="0"/>
              <a:t>for </a:t>
            </a:r>
            <a:r>
              <a:rPr lang="en-IN" dirty="0" err="1"/>
              <a:t>num</a:t>
            </a:r>
            <a:r>
              <a:rPr lang="en-IN" dirty="0"/>
              <a:t> in range(2,-5,-1):</a:t>
            </a:r>
          </a:p>
          <a:p>
            <a:pPr marL="0" indent="0">
              <a:buNone/>
            </a:pPr>
            <a:r>
              <a:rPr lang="en-IN" dirty="0"/>
              <a:t>    </a:t>
            </a:r>
            <a:r>
              <a:rPr lang="en-IN" dirty="0" smtClean="0"/>
              <a:t>print(</a:t>
            </a:r>
            <a:r>
              <a:rPr lang="en-IN" dirty="0" err="1" smtClean="0"/>
              <a:t>num</a:t>
            </a:r>
            <a:r>
              <a:rPr lang="en-IN" dirty="0"/>
              <a:t>, end=", </a:t>
            </a:r>
            <a:r>
              <a:rPr lang="en-IN" dirty="0" smtClean="0"/>
              <a:t>")</a:t>
            </a:r>
          </a:p>
          <a:p>
            <a:pPr marL="0" indent="0">
              <a:buNone/>
            </a:pPr>
            <a:endParaRPr lang="en-US" dirty="0"/>
          </a:p>
          <a:p>
            <a:pPr marL="514350" indent="-514350">
              <a:buFont typeface="+mj-lt"/>
              <a:buAutoNum type="alphaLcParenR"/>
            </a:pPr>
            <a:r>
              <a:rPr lang="en-IN" dirty="0" smtClean="0"/>
              <a:t> 2</a:t>
            </a:r>
            <a:r>
              <a:rPr lang="en-IN" dirty="0"/>
              <a:t>, 1, 0</a:t>
            </a:r>
          </a:p>
          <a:p>
            <a:pPr marL="514350" indent="-514350">
              <a:buFont typeface="+mj-lt"/>
              <a:buAutoNum type="alphaLcParenR"/>
            </a:pPr>
            <a:r>
              <a:rPr lang="en-IN" dirty="0"/>
              <a:t> 2, 1, 0, -1, -2, -3, -4, -5</a:t>
            </a:r>
          </a:p>
          <a:p>
            <a:pPr marL="514350" indent="-514350">
              <a:buFont typeface="+mj-lt"/>
              <a:buAutoNum type="alphaLcParenR"/>
            </a:pPr>
            <a:r>
              <a:rPr lang="en-IN" dirty="0"/>
              <a:t> 2, 1, 0, -1, -2, -3, -4</a:t>
            </a:r>
          </a:p>
        </p:txBody>
      </p:sp>
    </p:spTree>
    <p:extLst>
      <p:ext uri="{BB962C8B-B14F-4D97-AF65-F5344CB8AC3E}">
        <p14:creationId xmlns:p14="http://schemas.microsoft.com/office/powerpoint/2010/main" val="106826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491" y="689552"/>
            <a:ext cx="10515600" cy="4351338"/>
          </a:xfrm>
        </p:spPr>
        <p:txBody>
          <a:bodyPr>
            <a:normAutofit lnSpcReduction="10000"/>
          </a:bodyPr>
          <a:lstStyle/>
          <a:p>
            <a:pPr marL="0" indent="0">
              <a:buNone/>
            </a:pPr>
            <a:r>
              <a:rPr lang="en-US" dirty="0" smtClean="0"/>
              <a:t>3.</a:t>
            </a:r>
            <a:r>
              <a:rPr lang="en-IN" dirty="0"/>
              <a:t> What is the output of the following </a:t>
            </a:r>
            <a:r>
              <a:rPr lang="en-IN" dirty="0" smtClean="0"/>
              <a:t>loop?</a:t>
            </a:r>
          </a:p>
          <a:p>
            <a:pPr marL="0" indent="0">
              <a:buNone/>
            </a:pPr>
            <a:endParaRPr lang="en-US" dirty="0"/>
          </a:p>
          <a:p>
            <a:pPr marL="0" indent="0">
              <a:buNone/>
            </a:pPr>
            <a:r>
              <a:rPr lang="en-IN" dirty="0"/>
              <a:t>for l in '</a:t>
            </a:r>
            <a:r>
              <a:rPr lang="en-IN" dirty="0" err="1"/>
              <a:t>Jhon</a:t>
            </a:r>
            <a:r>
              <a:rPr lang="en-IN" dirty="0"/>
              <a:t>':</a:t>
            </a:r>
          </a:p>
          <a:p>
            <a:pPr marL="0" indent="0">
              <a:buNone/>
            </a:pPr>
            <a:r>
              <a:rPr lang="en-IN" dirty="0"/>
              <a:t>   if l == 'o':</a:t>
            </a:r>
          </a:p>
          <a:p>
            <a:pPr marL="0" indent="0">
              <a:buNone/>
            </a:pPr>
            <a:r>
              <a:rPr lang="en-IN" dirty="0"/>
              <a:t>      pass</a:t>
            </a:r>
          </a:p>
          <a:p>
            <a:pPr marL="0" indent="0">
              <a:buNone/>
            </a:pPr>
            <a:r>
              <a:rPr lang="en-IN" dirty="0"/>
              <a:t>   print(l, end=", </a:t>
            </a:r>
            <a:r>
              <a:rPr lang="en-IN" dirty="0" smtClean="0"/>
              <a:t>")</a:t>
            </a:r>
          </a:p>
          <a:p>
            <a:pPr marL="0" indent="0">
              <a:buNone/>
            </a:pPr>
            <a:endParaRPr lang="en-US" dirty="0"/>
          </a:p>
          <a:p>
            <a:pPr marL="514350" indent="-514350">
              <a:buFont typeface="+mj-lt"/>
              <a:buAutoNum type="alphaLcParenR"/>
            </a:pPr>
            <a:r>
              <a:rPr lang="pt-BR" dirty="0" smtClean="0"/>
              <a:t> J</a:t>
            </a:r>
            <a:r>
              <a:rPr lang="pt-BR" dirty="0"/>
              <a:t>, h, n,</a:t>
            </a:r>
          </a:p>
          <a:p>
            <a:pPr marL="514350" indent="-514350">
              <a:buFont typeface="+mj-lt"/>
              <a:buAutoNum type="alphaLcParenR"/>
            </a:pPr>
            <a:r>
              <a:rPr lang="pt-BR" dirty="0"/>
              <a:t> J, h, o, n,</a:t>
            </a:r>
            <a:endParaRPr lang="en-IN" dirty="0"/>
          </a:p>
        </p:txBody>
      </p:sp>
    </p:spTree>
    <p:extLst>
      <p:ext uri="{BB962C8B-B14F-4D97-AF65-F5344CB8AC3E}">
        <p14:creationId xmlns:p14="http://schemas.microsoft.com/office/powerpoint/2010/main" val="3259558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2782" y="454025"/>
            <a:ext cx="10515600" cy="5711248"/>
          </a:xfrm>
        </p:spPr>
        <p:txBody>
          <a:bodyPr>
            <a:normAutofit fontScale="92500" lnSpcReduction="20000"/>
          </a:bodyPr>
          <a:lstStyle/>
          <a:p>
            <a:pPr marL="0" indent="0">
              <a:buNone/>
            </a:pPr>
            <a:r>
              <a:rPr lang="en-US" dirty="0" smtClean="0"/>
              <a:t>4.</a:t>
            </a:r>
            <a:r>
              <a:rPr lang="en-IN" dirty="0"/>
              <a:t> What is the output of the following for loop and  range() </a:t>
            </a:r>
            <a:r>
              <a:rPr lang="en-IN" dirty="0" smtClean="0"/>
              <a:t>function?</a:t>
            </a:r>
          </a:p>
          <a:p>
            <a:pPr marL="0" indent="0">
              <a:buNone/>
            </a:pPr>
            <a:endParaRPr lang="en-US" dirty="0"/>
          </a:p>
          <a:p>
            <a:pPr marL="0" indent="0">
              <a:buNone/>
            </a:pPr>
            <a:r>
              <a:rPr lang="en-IN" dirty="0"/>
              <a:t>for </a:t>
            </a:r>
            <a:r>
              <a:rPr lang="en-IN" dirty="0" err="1"/>
              <a:t>num</a:t>
            </a:r>
            <a:r>
              <a:rPr lang="en-IN" dirty="0"/>
              <a:t> in range(-2,-5,-1):</a:t>
            </a:r>
          </a:p>
          <a:p>
            <a:pPr marL="0" indent="0">
              <a:buNone/>
            </a:pPr>
            <a:r>
              <a:rPr lang="en-IN" dirty="0"/>
              <a:t>    print(</a:t>
            </a:r>
            <a:r>
              <a:rPr lang="en-IN" dirty="0" err="1"/>
              <a:t>num</a:t>
            </a:r>
            <a:r>
              <a:rPr lang="en-IN" dirty="0"/>
              <a:t>, end=", </a:t>
            </a:r>
            <a:r>
              <a:rPr lang="en-IN" dirty="0" smtClean="0"/>
              <a:t>")</a:t>
            </a:r>
          </a:p>
          <a:p>
            <a:pPr marL="0" indent="0">
              <a:buNone/>
            </a:pPr>
            <a:endParaRPr lang="en-US" dirty="0"/>
          </a:p>
          <a:p>
            <a:pPr marL="514350" indent="-514350">
              <a:buFont typeface="+mj-lt"/>
              <a:buAutoNum type="alphaLcParenR"/>
            </a:pPr>
            <a:r>
              <a:rPr lang="en-IN" dirty="0" smtClean="0"/>
              <a:t> -2</a:t>
            </a:r>
            <a:r>
              <a:rPr lang="en-IN" dirty="0"/>
              <a:t>, -1, -3, -4</a:t>
            </a:r>
          </a:p>
          <a:p>
            <a:pPr marL="514350" indent="-514350">
              <a:buFont typeface="+mj-lt"/>
              <a:buAutoNum type="alphaLcParenR"/>
            </a:pPr>
            <a:r>
              <a:rPr lang="en-IN" dirty="0"/>
              <a:t> -2, -1, 0, 1, 2, 3,</a:t>
            </a:r>
          </a:p>
          <a:p>
            <a:pPr marL="514350" indent="-514350">
              <a:buFont typeface="+mj-lt"/>
              <a:buAutoNum type="alphaLcParenR"/>
            </a:pPr>
            <a:r>
              <a:rPr lang="en-IN" dirty="0"/>
              <a:t> -2, -1, 0</a:t>
            </a:r>
          </a:p>
          <a:p>
            <a:pPr marL="514350" indent="-514350">
              <a:buFont typeface="+mj-lt"/>
              <a:buAutoNum type="alphaLcParenR"/>
            </a:pPr>
            <a:r>
              <a:rPr lang="en-IN" dirty="0"/>
              <a:t> -2, -3, -4</a:t>
            </a:r>
            <a:r>
              <a:rPr lang="en-IN" dirty="0" smtClean="0"/>
              <a:t>,</a:t>
            </a:r>
          </a:p>
          <a:p>
            <a:pPr marL="0" indent="0">
              <a:buNone/>
            </a:pPr>
            <a:endParaRPr lang="en-IN" dirty="0" smtClean="0"/>
          </a:p>
          <a:p>
            <a:pPr marL="0" indent="0">
              <a:buNone/>
            </a:pPr>
            <a:r>
              <a:rPr lang="en-US" dirty="0" smtClean="0"/>
              <a:t>5.</a:t>
            </a:r>
            <a:r>
              <a:rPr lang="en-IN" dirty="0"/>
              <a:t> if -3 will evaluate to </a:t>
            </a:r>
            <a:r>
              <a:rPr lang="en-IN" dirty="0" smtClean="0"/>
              <a:t>true</a:t>
            </a:r>
          </a:p>
          <a:p>
            <a:pPr marL="514350" indent="-514350">
              <a:buAutoNum type="alphaLcParenR"/>
            </a:pPr>
            <a:r>
              <a:rPr lang="en-US" dirty="0" smtClean="0"/>
              <a:t>True</a:t>
            </a:r>
          </a:p>
          <a:p>
            <a:pPr marL="514350" indent="-514350">
              <a:buAutoNum type="alphaLcParenR"/>
            </a:pPr>
            <a:r>
              <a:rPr lang="en-US" dirty="0" smtClean="0"/>
              <a:t>False</a:t>
            </a:r>
            <a:endParaRPr lang="en-IN" dirty="0"/>
          </a:p>
        </p:txBody>
      </p:sp>
    </p:spTree>
    <p:extLst>
      <p:ext uri="{BB962C8B-B14F-4D97-AF65-F5344CB8AC3E}">
        <p14:creationId xmlns:p14="http://schemas.microsoft.com/office/powerpoint/2010/main" val="2145226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IN"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D</a:t>
            </a:r>
          </a:p>
          <a:p>
            <a:pPr marL="514350" indent="-514350">
              <a:buFont typeface="+mj-lt"/>
              <a:buAutoNum type="arabicPeriod"/>
            </a:pPr>
            <a:r>
              <a:rPr lang="en-US" dirty="0" smtClean="0"/>
              <a:t>C</a:t>
            </a:r>
          </a:p>
          <a:p>
            <a:pPr marL="514350" indent="-514350">
              <a:buFont typeface="+mj-lt"/>
              <a:buAutoNum type="arabicPeriod"/>
            </a:pPr>
            <a:r>
              <a:rPr lang="en-US" dirty="0" smtClean="0"/>
              <a:t>B</a:t>
            </a:r>
          </a:p>
          <a:p>
            <a:pPr marL="514350" indent="-514350">
              <a:buFont typeface="+mj-lt"/>
              <a:buAutoNum type="arabicPeriod"/>
            </a:pPr>
            <a:r>
              <a:rPr lang="en-US" dirty="0" smtClean="0"/>
              <a:t>D</a:t>
            </a:r>
          </a:p>
          <a:p>
            <a:pPr marL="514350" indent="-514350">
              <a:buFont typeface="+mj-lt"/>
              <a:buAutoNum type="arabicPeriod"/>
            </a:pPr>
            <a:r>
              <a:rPr lang="en-US" dirty="0" smtClean="0"/>
              <a:t>A</a:t>
            </a:r>
          </a:p>
          <a:p>
            <a:pPr marL="514350" indent="-514350">
              <a:buFont typeface="+mj-lt"/>
              <a:buAutoNum type="arabicPeriod"/>
            </a:pPr>
            <a:endParaRPr lang="en-US" dirty="0" smtClean="0"/>
          </a:p>
          <a:p>
            <a:pPr marL="514350" indent="-514350">
              <a:buFont typeface="+mj-lt"/>
              <a:buAutoNum type="arabicPeriod"/>
            </a:pPr>
            <a:endParaRPr lang="en-IN" dirty="0"/>
          </a:p>
        </p:txBody>
      </p:sp>
    </p:spTree>
    <p:extLst>
      <p:ext uri="{BB962C8B-B14F-4D97-AF65-F5344CB8AC3E}">
        <p14:creationId xmlns:p14="http://schemas.microsoft.com/office/powerpoint/2010/main" val="27105362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28946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DATA STRUCTURES </a:t>
            </a:r>
            <a:endParaRPr lang="en-IN" b="1" dirty="0">
              <a:solidFill>
                <a:schemeClr val="accent1">
                  <a:lumMod val="50000"/>
                </a:schemeClr>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	</a:t>
            </a:r>
            <a:r>
              <a:rPr lang="en-IN" dirty="0"/>
              <a:t>You can think of a data structure as a way of organizing and storing data such that we can access and modify it </a:t>
            </a:r>
            <a:r>
              <a:rPr lang="en-IN" dirty="0" smtClean="0"/>
              <a:t>efficiently. Now, let’s</a:t>
            </a:r>
          </a:p>
          <a:p>
            <a:pPr marL="0" indent="0">
              <a:buNone/>
            </a:pPr>
            <a:r>
              <a:rPr lang="en-US" dirty="0" smtClean="0"/>
              <a:t>begin with our data structures. The various types are:</a:t>
            </a:r>
          </a:p>
          <a:p>
            <a:pPr marL="0" indent="0">
              <a:buNone/>
            </a:pPr>
            <a:endParaRPr lang="en-US" dirty="0" smtClean="0"/>
          </a:p>
          <a:p>
            <a:r>
              <a:rPr lang="en-US" dirty="0" smtClean="0"/>
              <a:t> </a:t>
            </a:r>
            <a:r>
              <a:rPr lang="en-IN" b="1" dirty="0"/>
              <a:t>List</a:t>
            </a:r>
            <a:r>
              <a:rPr lang="en-IN" dirty="0"/>
              <a:t> is a collection which is ordered and changeable. Allows duplicate members.</a:t>
            </a:r>
          </a:p>
          <a:p>
            <a:r>
              <a:rPr lang="en-IN" b="1" dirty="0"/>
              <a:t>Tuple</a:t>
            </a:r>
            <a:r>
              <a:rPr lang="en-IN" dirty="0"/>
              <a:t> is a collection which is ordered and unchangeable. Allows duplicate members.</a:t>
            </a:r>
          </a:p>
          <a:p>
            <a:r>
              <a:rPr lang="en-IN" b="1" dirty="0"/>
              <a:t>Set</a:t>
            </a:r>
            <a:r>
              <a:rPr lang="en-IN" dirty="0"/>
              <a:t> is a collection which is unordered and unindexed. No duplicate members.</a:t>
            </a:r>
          </a:p>
          <a:p>
            <a:r>
              <a:rPr lang="en-IN" b="1" dirty="0"/>
              <a:t>Dictionary</a:t>
            </a:r>
            <a:r>
              <a:rPr lang="en-IN" dirty="0"/>
              <a:t> is a collection which is unordered, changeable and indexed. No duplicate members.</a:t>
            </a:r>
          </a:p>
          <a:p>
            <a:pPr marL="0" indent="0">
              <a:buNone/>
            </a:pPr>
            <a:endParaRPr lang="en-US" dirty="0"/>
          </a:p>
        </p:txBody>
      </p:sp>
    </p:spTree>
    <p:extLst>
      <p:ext uri="{BB962C8B-B14F-4D97-AF65-F5344CB8AC3E}">
        <p14:creationId xmlns:p14="http://schemas.microsoft.com/office/powerpoint/2010/main" val="5721659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LIST</a:t>
            </a:r>
            <a:endParaRPr lang="en-IN" b="1" dirty="0">
              <a:solidFill>
                <a:schemeClr val="accent1">
                  <a:lumMod val="50000"/>
                </a:schemeClr>
              </a:solidFill>
            </a:endParaRPr>
          </a:p>
        </p:txBody>
      </p:sp>
      <p:sp>
        <p:nvSpPr>
          <p:cNvPr id="3" name="Content Placeholder 2"/>
          <p:cNvSpPr>
            <a:spLocks noGrp="1"/>
          </p:cNvSpPr>
          <p:nvPr>
            <p:ph idx="1"/>
          </p:nvPr>
        </p:nvSpPr>
        <p:spPr>
          <a:xfrm>
            <a:off x="838200" y="1607994"/>
            <a:ext cx="10515600" cy="4616739"/>
          </a:xfrm>
        </p:spPr>
        <p:txBody>
          <a:bodyPr>
            <a:normAutofit/>
          </a:bodyPr>
          <a:lstStyle/>
          <a:p>
            <a:pPr marL="0" indent="0">
              <a:buNone/>
            </a:pPr>
            <a:r>
              <a:rPr lang="en-US" dirty="0" smtClean="0"/>
              <a:t>	</a:t>
            </a:r>
            <a:r>
              <a:rPr lang="en-IN" dirty="0"/>
              <a:t>A list in Python is a heterogeneous container for items. This would remind you of an </a:t>
            </a:r>
            <a:r>
              <a:rPr lang="en-IN" b="1" dirty="0"/>
              <a:t>array</a:t>
            </a:r>
            <a:r>
              <a:rPr lang="en-IN" dirty="0"/>
              <a:t> in C++, but since Python does not support arrays</a:t>
            </a:r>
            <a:r>
              <a:rPr lang="en-IN" dirty="0" smtClean="0"/>
              <a:t>,</a:t>
            </a:r>
            <a:r>
              <a:rPr lang="en-IN" dirty="0"/>
              <a:t> </a:t>
            </a:r>
            <a:r>
              <a:rPr lang="en-IN" dirty="0" smtClean="0"/>
              <a:t>we have python lists.</a:t>
            </a:r>
          </a:p>
          <a:p>
            <a:pPr marL="0" indent="0">
              <a:buNone/>
            </a:pPr>
            <a:endParaRPr lang="en-US" dirty="0"/>
          </a:p>
          <a:p>
            <a:pPr marL="0" indent="0">
              <a:buNone/>
            </a:pPr>
            <a:r>
              <a:rPr lang="en-US" dirty="0" smtClean="0"/>
              <a:t>Syntax for lists: </a:t>
            </a:r>
          </a:p>
          <a:p>
            <a:pPr marL="0" indent="0">
              <a:buNone/>
            </a:pPr>
            <a:r>
              <a:rPr lang="en-US" dirty="0">
                <a:solidFill>
                  <a:schemeClr val="accent1"/>
                </a:solidFill>
              </a:rPr>
              <a:t> </a:t>
            </a:r>
            <a:r>
              <a:rPr lang="en-US" dirty="0" smtClean="0">
                <a:solidFill>
                  <a:schemeClr val="accent1"/>
                </a:solidFill>
              </a:rPr>
              <a:t>      languages=[‘C++’, ‘Python’, ‘Scratch’]</a:t>
            </a:r>
          </a:p>
          <a:p>
            <a:pPr marL="0" indent="0">
              <a:buNone/>
            </a:pPr>
            <a:r>
              <a:rPr lang="en-US" dirty="0">
                <a:solidFill>
                  <a:schemeClr val="accent1"/>
                </a:solidFill>
              </a:rPr>
              <a:t>	</a:t>
            </a:r>
            <a:r>
              <a:rPr lang="en-IN" dirty="0"/>
              <a:t>You can put any kind of value in a list. This can be a string, </a:t>
            </a:r>
            <a:r>
              <a:rPr lang="en-IN" b="1" dirty="0"/>
              <a:t>a Tuple</a:t>
            </a:r>
            <a:r>
              <a:rPr lang="en-IN" dirty="0"/>
              <a:t>, a Boolean, or even a list itself</a:t>
            </a:r>
            <a:r>
              <a:rPr lang="en-IN" dirty="0" smtClean="0"/>
              <a:t>.</a:t>
            </a:r>
          </a:p>
          <a:p>
            <a:pPr marL="0" indent="0">
              <a:buNone/>
            </a:pPr>
            <a:r>
              <a:rPr lang="en-US" dirty="0" smtClean="0">
                <a:solidFill>
                  <a:schemeClr val="accent1"/>
                </a:solidFill>
              </a:rPr>
              <a:t>      </a:t>
            </a:r>
            <a:r>
              <a:rPr lang="en-US" dirty="0" smtClean="0"/>
              <a:t>List1=[1,[2,3],(4,5), False, ’No’]</a:t>
            </a:r>
            <a:endParaRPr lang="en-IN" dirty="0">
              <a:solidFill>
                <a:schemeClr val="accent1"/>
              </a:solidFill>
            </a:endParaRPr>
          </a:p>
        </p:txBody>
      </p:sp>
    </p:spTree>
    <p:extLst>
      <p:ext uri="{BB962C8B-B14F-4D97-AF65-F5344CB8AC3E}">
        <p14:creationId xmlns:p14="http://schemas.microsoft.com/office/powerpoint/2010/main" val="2899198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TUPLE</a:t>
            </a:r>
            <a:endParaRPr lang="en-IN" b="1" dirty="0">
              <a:solidFill>
                <a:schemeClr val="accent1">
                  <a:lumMod val="50000"/>
                </a:schemeClr>
              </a:solidFill>
            </a:endParaRPr>
          </a:p>
        </p:txBody>
      </p:sp>
      <p:sp>
        <p:nvSpPr>
          <p:cNvPr id="3" name="Content Placeholder 2"/>
          <p:cNvSpPr>
            <a:spLocks noGrp="1"/>
          </p:cNvSpPr>
          <p:nvPr>
            <p:ph idx="1"/>
          </p:nvPr>
        </p:nvSpPr>
        <p:spPr/>
        <p:txBody>
          <a:bodyPr/>
          <a:lstStyle/>
          <a:p>
            <a:pPr marL="0" indent="0">
              <a:buNone/>
            </a:pPr>
            <a:r>
              <a:rPr lang="en-US" dirty="0" smtClean="0"/>
              <a:t> </a:t>
            </a:r>
            <a:r>
              <a:rPr lang="en-IN" dirty="0"/>
              <a:t>This Python Data Structure is like a, like a list in Python, is a heterogeneous container for items. But the </a:t>
            </a:r>
            <a:r>
              <a:rPr lang="en-IN" b="1" dirty="0"/>
              <a:t>major difference between the two (tuple and list)</a:t>
            </a:r>
            <a:r>
              <a:rPr lang="en-IN" dirty="0"/>
              <a:t> is that a list is mutable, but a tuple is immutable. This means that while you can reassign or delete an entire tuple, you cannot do the same to a single </a:t>
            </a:r>
            <a:r>
              <a:rPr lang="en-IN" dirty="0" smtClean="0"/>
              <a:t>item </a:t>
            </a:r>
            <a:r>
              <a:rPr lang="en-IN" dirty="0"/>
              <a:t>or a slice</a:t>
            </a:r>
            <a:r>
              <a:rPr lang="en-IN" dirty="0" smtClean="0"/>
              <a:t>.</a:t>
            </a:r>
          </a:p>
          <a:p>
            <a:pPr marL="0" indent="0">
              <a:buNone/>
            </a:pPr>
            <a:endParaRPr lang="en-IN" dirty="0" smtClean="0"/>
          </a:p>
          <a:p>
            <a:pPr marL="0" indent="0">
              <a:buNone/>
            </a:pPr>
            <a:r>
              <a:rPr lang="en-IN" dirty="0" smtClean="0"/>
              <a:t>To </a:t>
            </a:r>
            <a:r>
              <a:rPr lang="en-IN" dirty="0"/>
              <a:t>declare a tuple, we use parentheses</a:t>
            </a:r>
            <a:r>
              <a:rPr lang="en-IN" dirty="0" smtClean="0"/>
              <a:t>.</a:t>
            </a:r>
          </a:p>
          <a:p>
            <a:pPr marL="0" indent="0">
              <a:buNone/>
            </a:pPr>
            <a:r>
              <a:rPr lang="en-US" dirty="0" smtClean="0"/>
              <a:t>Colors=(‘blue’, ‘green’, ‘yellow’)</a:t>
            </a:r>
            <a:endParaRPr lang="en-IN" dirty="0"/>
          </a:p>
        </p:txBody>
      </p:sp>
    </p:spTree>
    <p:extLst>
      <p:ext uri="{BB962C8B-B14F-4D97-AF65-F5344CB8AC3E}">
        <p14:creationId xmlns:p14="http://schemas.microsoft.com/office/powerpoint/2010/main" val="6224723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DICTIONARY</a:t>
            </a:r>
            <a:endParaRPr lang="en-IN" b="1" dirty="0">
              <a:solidFill>
                <a:schemeClr val="accent1">
                  <a:lumMod val="50000"/>
                </a:schemeClr>
              </a:solidFill>
            </a:endParaRPr>
          </a:p>
        </p:txBody>
      </p:sp>
      <p:sp>
        <p:nvSpPr>
          <p:cNvPr id="3" name="Content Placeholder 2"/>
          <p:cNvSpPr>
            <a:spLocks noGrp="1"/>
          </p:cNvSpPr>
          <p:nvPr>
            <p:ph idx="1"/>
          </p:nvPr>
        </p:nvSpPr>
        <p:spPr/>
        <p:txBody>
          <a:bodyPr/>
          <a:lstStyle/>
          <a:p>
            <a:pPr marL="0" indent="0" fontAlgn="base">
              <a:buNone/>
            </a:pPr>
            <a:r>
              <a:rPr lang="en-IN" dirty="0"/>
              <a:t>W</a:t>
            </a:r>
            <a:r>
              <a:rPr lang="en-IN" dirty="0" smtClean="0"/>
              <a:t>e </a:t>
            </a:r>
            <a:r>
              <a:rPr lang="en-IN" dirty="0"/>
              <a:t>will take a look at Python dictionaries. Think of a real-life dictionary. What is it used for? It holds word-meaning pairs. Likewise, a Python dictionary holds key-value pairs</a:t>
            </a:r>
            <a:r>
              <a:rPr lang="en-IN" dirty="0" smtClean="0"/>
              <a:t>.</a:t>
            </a:r>
            <a:endParaRPr lang="en-IN" dirty="0"/>
          </a:p>
          <a:p>
            <a:pPr marL="0" indent="0" fontAlgn="base">
              <a:buNone/>
            </a:pPr>
            <a:endParaRPr lang="en-IN" dirty="0"/>
          </a:p>
          <a:p>
            <a:pPr marL="0" indent="0">
              <a:buNone/>
            </a:pPr>
            <a:endParaRPr lang="en-IN" dirty="0"/>
          </a:p>
        </p:txBody>
      </p:sp>
      <p:pic>
        <p:nvPicPr>
          <p:cNvPr id="4" name="Picture 3"/>
          <p:cNvPicPr>
            <a:picLocks noChangeAspect="1"/>
          </p:cNvPicPr>
          <p:nvPr/>
        </p:nvPicPr>
        <p:blipFill rotWithShape="1">
          <a:blip r:embed="rId2"/>
          <a:srcRect l="1213" t="32896" r="1060" b="10269"/>
          <a:stretch/>
        </p:blipFill>
        <p:spPr>
          <a:xfrm>
            <a:off x="1627909" y="3546764"/>
            <a:ext cx="8936182" cy="2923309"/>
          </a:xfrm>
          <a:prstGeom prst="rect">
            <a:avLst/>
          </a:prstGeom>
        </p:spPr>
      </p:pic>
    </p:spTree>
    <p:extLst>
      <p:ext uri="{BB962C8B-B14F-4D97-AF65-F5344CB8AC3E}">
        <p14:creationId xmlns:p14="http://schemas.microsoft.com/office/powerpoint/2010/main" val="39931306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Python Sets</a:t>
            </a:r>
            <a:endParaRPr lang="en-IN" b="1" dirty="0">
              <a:solidFill>
                <a:schemeClr val="accent1">
                  <a:lumMod val="50000"/>
                </a:schemeClr>
              </a:solidFill>
            </a:endParaRPr>
          </a:p>
        </p:txBody>
      </p:sp>
      <p:sp>
        <p:nvSpPr>
          <p:cNvPr id="3" name="Content Placeholder 2"/>
          <p:cNvSpPr>
            <a:spLocks noGrp="1"/>
          </p:cNvSpPr>
          <p:nvPr>
            <p:ph idx="1"/>
          </p:nvPr>
        </p:nvSpPr>
        <p:spPr>
          <a:xfrm>
            <a:off x="838200" y="1825625"/>
            <a:ext cx="11201400" cy="4351338"/>
          </a:xfrm>
        </p:spPr>
        <p:txBody>
          <a:bodyPr/>
          <a:lstStyle/>
          <a:p>
            <a:pPr marL="0" indent="0">
              <a:buNone/>
            </a:pPr>
            <a:r>
              <a:rPr lang="en-IN" dirty="0"/>
              <a:t>This is one of the important Python Data Structures. A Python set is a slightly different concept from a list or a tuple. A set, in Python, is just like the mathematical set. It does not hold duplicate values and is unordered. However, it is not immutable, unlike a tuple</a:t>
            </a:r>
            <a:r>
              <a:rPr lang="en-IN" dirty="0" smtClean="0"/>
              <a:t>.</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UNION                  INTERSECT                    DIFFRENCE               SYMMETRIC</a:t>
            </a: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28" y="3557588"/>
            <a:ext cx="2582002" cy="165172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024" y="3544107"/>
            <a:ext cx="2630632" cy="166520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975" y="3485391"/>
            <a:ext cx="2710001" cy="172391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9034" y="3485391"/>
            <a:ext cx="2592966" cy="1618117"/>
          </a:xfrm>
          <a:prstGeom prst="rect">
            <a:avLst/>
          </a:prstGeom>
        </p:spPr>
      </p:pic>
    </p:spTree>
    <p:extLst>
      <p:ext uri="{BB962C8B-B14F-4D97-AF65-F5344CB8AC3E}">
        <p14:creationId xmlns:p14="http://schemas.microsoft.com/office/powerpoint/2010/main" val="3406679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227" y="323995"/>
            <a:ext cx="10515600" cy="1325563"/>
          </a:xfrm>
        </p:spPr>
        <p:txBody>
          <a:bodyPr/>
          <a:lstStyle/>
          <a:p>
            <a:r>
              <a:rPr lang="en-US" dirty="0" smtClean="0">
                <a:solidFill>
                  <a:schemeClr val="accent2"/>
                </a:solidFill>
              </a:rPr>
              <a:t>FEW THINGS ABOUT PYTHON</a:t>
            </a:r>
            <a:endParaRPr lang="en-IN" dirty="0">
              <a:solidFill>
                <a:schemeClr val="accent2"/>
              </a:solidFill>
            </a:endParaRPr>
          </a:p>
        </p:txBody>
      </p:sp>
      <p:sp>
        <p:nvSpPr>
          <p:cNvPr id="3" name="Content Placeholder 2"/>
          <p:cNvSpPr>
            <a:spLocks noGrp="1"/>
          </p:cNvSpPr>
          <p:nvPr>
            <p:ph idx="1"/>
          </p:nvPr>
        </p:nvSpPr>
        <p:spPr>
          <a:xfrm>
            <a:off x="502227" y="1649558"/>
            <a:ext cx="11187545" cy="4824557"/>
          </a:xfrm>
        </p:spPr>
        <p:txBody>
          <a:bodyPr>
            <a:normAutofit fontScale="92500" lnSpcReduction="10000"/>
          </a:bodyPr>
          <a:lstStyle/>
          <a:p>
            <a:pPr marL="0" indent="0">
              <a:buNone/>
            </a:pPr>
            <a:r>
              <a:rPr lang="en-IN" sz="3200" dirty="0" smtClean="0"/>
              <a:t>        </a:t>
            </a:r>
            <a:r>
              <a:rPr lang="en-IN" sz="3200" dirty="0" smtClean="0">
                <a:solidFill>
                  <a:schemeClr val="accent1"/>
                </a:solidFill>
              </a:rPr>
              <a:t>Python is developed by </a:t>
            </a:r>
            <a:r>
              <a:rPr lang="en-IN" sz="3200" b="1" dirty="0" smtClean="0">
                <a:solidFill>
                  <a:schemeClr val="accent1"/>
                </a:solidFill>
              </a:rPr>
              <a:t>Guido van Rossum</a:t>
            </a:r>
            <a:r>
              <a:rPr lang="en-IN" sz="3200" dirty="0" smtClean="0">
                <a:solidFill>
                  <a:schemeClr val="accent1"/>
                </a:solidFill>
              </a:rPr>
              <a:t>. Guido van Rossum started implementing Python in 1989. Python is a very simple programming language so even if you are new to programming, you can learn python without facing any issues. </a:t>
            </a:r>
          </a:p>
          <a:p>
            <a:pPr marL="0" indent="0">
              <a:buNone/>
            </a:pPr>
            <a:r>
              <a:rPr lang="en-IN" sz="3200" u="sng" dirty="0" smtClean="0"/>
              <a:t>Pros of python</a:t>
            </a:r>
            <a:r>
              <a:rPr lang="en-IN" sz="3200" dirty="0" smtClean="0"/>
              <a:t>:</a:t>
            </a:r>
          </a:p>
          <a:p>
            <a:r>
              <a:rPr lang="en-IN" b="1" dirty="0"/>
              <a:t>Easy to </a:t>
            </a:r>
            <a:r>
              <a:rPr lang="en-IN" b="1" dirty="0" smtClean="0"/>
              <a:t>learn</a:t>
            </a:r>
          </a:p>
          <a:p>
            <a:r>
              <a:rPr lang="en-IN" b="1" dirty="0"/>
              <a:t>Easy to </a:t>
            </a:r>
            <a:r>
              <a:rPr lang="en-IN" b="1" dirty="0" smtClean="0"/>
              <a:t>read</a:t>
            </a:r>
          </a:p>
          <a:p>
            <a:r>
              <a:rPr lang="en-IN" b="1" dirty="0"/>
              <a:t>F</a:t>
            </a:r>
            <a:r>
              <a:rPr lang="en-IN" b="1" dirty="0" smtClean="0"/>
              <a:t>aster </a:t>
            </a:r>
            <a:r>
              <a:rPr lang="en-IN" b="1" dirty="0"/>
              <a:t>to </a:t>
            </a:r>
            <a:r>
              <a:rPr lang="en-IN" b="1" dirty="0" smtClean="0"/>
              <a:t>write</a:t>
            </a:r>
          </a:p>
          <a:p>
            <a:r>
              <a:rPr lang="en-IN" b="1" dirty="0"/>
              <a:t>Broad standard </a:t>
            </a:r>
            <a:r>
              <a:rPr lang="en-IN" b="1" dirty="0" smtClean="0"/>
              <a:t>library</a:t>
            </a:r>
          </a:p>
          <a:p>
            <a:r>
              <a:rPr lang="en-IN" b="1" dirty="0" smtClean="0"/>
              <a:t>Cross-platform</a:t>
            </a:r>
          </a:p>
          <a:p>
            <a:r>
              <a:rPr lang="en-US" b="1" dirty="0" smtClean="0"/>
              <a:t>Interpreter language</a:t>
            </a:r>
            <a:endParaRPr lang="en-IN" b="1"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418" y="3532909"/>
            <a:ext cx="7256317" cy="3149024"/>
          </a:xfrm>
          <a:prstGeom prst="rect">
            <a:avLst/>
          </a:prstGeom>
        </p:spPr>
      </p:pic>
    </p:spTree>
    <p:extLst>
      <p:ext uri="{BB962C8B-B14F-4D97-AF65-F5344CB8AC3E}">
        <p14:creationId xmlns:p14="http://schemas.microsoft.com/office/powerpoint/2010/main" val="1476789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80"/>
            <a:ext cx="12193565" cy="6857120"/>
          </a:xfrm>
          <a:prstGeom prst="rect">
            <a:avLst/>
          </a:prstGeom>
        </p:spPr>
      </p:pic>
    </p:spTree>
    <p:extLst>
      <p:ext uri="{BB962C8B-B14F-4D97-AF65-F5344CB8AC3E}">
        <p14:creationId xmlns:p14="http://schemas.microsoft.com/office/powerpoint/2010/main" val="24027123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lstStyle/>
          <a:p>
            <a:pPr marL="0" indent="0">
              <a:buNone/>
            </a:pPr>
            <a:r>
              <a:rPr lang="en-US" dirty="0"/>
              <a:t>1</a:t>
            </a:r>
            <a:r>
              <a:rPr lang="en-US" dirty="0" smtClean="0"/>
              <a:t>. Find the output</a:t>
            </a:r>
          </a:p>
          <a:p>
            <a:pPr marL="0" indent="0">
              <a:buNone/>
            </a:pPr>
            <a:r>
              <a:rPr lang="en-US" dirty="0" smtClean="0"/>
              <a:t> </a:t>
            </a:r>
            <a:r>
              <a:rPr lang="en-US" dirty="0" err="1"/>
              <a:t>sampleList</a:t>
            </a:r>
            <a:r>
              <a:rPr lang="en-US" dirty="0"/>
              <a:t> = [10, 20, 30, 40, 50]</a:t>
            </a:r>
          </a:p>
          <a:p>
            <a:pPr marL="0" indent="0">
              <a:buNone/>
            </a:pPr>
            <a:r>
              <a:rPr lang="en-US" dirty="0" err="1"/>
              <a:t>sampleList.pop</a:t>
            </a:r>
            <a:r>
              <a:rPr lang="en-US" dirty="0"/>
              <a:t>()</a:t>
            </a:r>
          </a:p>
          <a:p>
            <a:pPr marL="0" indent="0">
              <a:buNone/>
            </a:pPr>
            <a:r>
              <a:rPr lang="en-US" dirty="0"/>
              <a:t>print(</a:t>
            </a:r>
            <a:r>
              <a:rPr lang="en-US" dirty="0" err="1"/>
              <a:t>sampleList</a:t>
            </a:r>
            <a:r>
              <a:rPr lang="en-US" dirty="0"/>
              <a:t>)</a:t>
            </a:r>
          </a:p>
          <a:p>
            <a:pPr marL="0" indent="0">
              <a:buNone/>
            </a:pPr>
            <a:endParaRPr lang="en-US" dirty="0"/>
          </a:p>
          <a:p>
            <a:pPr marL="0" indent="0">
              <a:buNone/>
            </a:pPr>
            <a:r>
              <a:rPr lang="en-US" dirty="0" err="1"/>
              <a:t>sampleList.pop</a:t>
            </a:r>
            <a:r>
              <a:rPr lang="en-US" dirty="0"/>
              <a:t>(2)</a:t>
            </a:r>
          </a:p>
          <a:p>
            <a:pPr marL="0" indent="0">
              <a:buNone/>
            </a:pPr>
            <a:r>
              <a:rPr lang="en-US" dirty="0"/>
              <a:t>print(</a:t>
            </a:r>
            <a:r>
              <a:rPr lang="en-US" dirty="0" err="1"/>
              <a:t>sampleList</a:t>
            </a:r>
            <a:r>
              <a:rPr lang="en-US" dirty="0"/>
              <a:t>)</a:t>
            </a:r>
            <a:endParaRPr lang="en-IN" dirty="0"/>
          </a:p>
        </p:txBody>
      </p:sp>
    </p:spTree>
    <p:extLst>
      <p:ext uri="{BB962C8B-B14F-4D97-AF65-F5344CB8AC3E}">
        <p14:creationId xmlns:p14="http://schemas.microsoft.com/office/powerpoint/2010/main" val="23091214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31115"/>
            <a:ext cx="10515600" cy="5531139"/>
          </a:xfrm>
        </p:spPr>
        <p:txBody>
          <a:bodyPr>
            <a:normAutofit fontScale="92500" lnSpcReduction="10000"/>
          </a:bodyPr>
          <a:lstStyle/>
          <a:p>
            <a:pPr marL="0" indent="0">
              <a:buNone/>
            </a:pPr>
            <a:r>
              <a:rPr lang="en-US" dirty="0" smtClean="0"/>
              <a:t>2. Find the output</a:t>
            </a:r>
          </a:p>
          <a:p>
            <a:pPr marL="0" indent="0">
              <a:buNone/>
            </a:pPr>
            <a:r>
              <a:rPr lang="en-IN" dirty="0" err="1"/>
              <a:t>aList</a:t>
            </a:r>
            <a:r>
              <a:rPr lang="en-IN" dirty="0"/>
              <a:t> = [4, 8, 12, 16]</a:t>
            </a:r>
          </a:p>
          <a:p>
            <a:pPr marL="0" indent="0">
              <a:buNone/>
            </a:pPr>
            <a:r>
              <a:rPr lang="en-IN" dirty="0" err="1"/>
              <a:t>aList</a:t>
            </a:r>
            <a:r>
              <a:rPr lang="en-IN" dirty="0"/>
              <a:t>[1:4] = [20, 24, 28]</a:t>
            </a:r>
          </a:p>
          <a:p>
            <a:pPr marL="0" indent="0">
              <a:buNone/>
            </a:pPr>
            <a:r>
              <a:rPr lang="en-IN" dirty="0"/>
              <a:t>print(</a:t>
            </a:r>
            <a:r>
              <a:rPr lang="en-IN" dirty="0" err="1"/>
              <a:t>aList</a:t>
            </a:r>
            <a:r>
              <a:rPr lang="en-IN" dirty="0" smtClean="0"/>
              <a:t>)</a:t>
            </a:r>
          </a:p>
          <a:p>
            <a:pPr marL="0" indent="0">
              <a:buNone/>
            </a:pPr>
            <a:endParaRPr lang="en-US" dirty="0"/>
          </a:p>
          <a:p>
            <a:pPr marL="0" indent="0">
              <a:buNone/>
            </a:pPr>
            <a:r>
              <a:rPr lang="en-US" dirty="0"/>
              <a:t>3</a:t>
            </a:r>
            <a:r>
              <a:rPr lang="en-US" dirty="0" smtClean="0"/>
              <a:t>. Find the output</a:t>
            </a:r>
          </a:p>
          <a:p>
            <a:pPr marL="0" indent="0">
              <a:buNone/>
            </a:pPr>
            <a:r>
              <a:rPr lang="en-US" dirty="0" smtClean="0"/>
              <a:t> </a:t>
            </a:r>
            <a:r>
              <a:rPr lang="en-US" dirty="0" err="1"/>
              <a:t>sampleList</a:t>
            </a:r>
            <a:r>
              <a:rPr lang="en-US" dirty="0"/>
              <a:t> = [10, 20, 30, 40, 50]</a:t>
            </a:r>
          </a:p>
          <a:p>
            <a:pPr marL="0" indent="0">
              <a:buNone/>
            </a:pPr>
            <a:r>
              <a:rPr lang="en-US" dirty="0" err="1"/>
              <a:t>sampleList.append</a:t>
            </a:r>
            <a:r>
              <a:rPr lang="en-US" dirty="0"/>
              <a:t>(60)</a:t>
            </a:r>
          </a:p>
          <a:p>
            <a:pPr marL="0" indent="0">
              <a:buNone/>
            </a:pPr>
            <a:r>
              <a:rPr lang="en-US" dirty="0"/>
              <a:t>print(</a:t>
            </a:r>
            <a:r>
              <a:rPr lang="en-US" dirty="0" err="1"/>
              <a:t>sampleList</a:t>
            </a:r>
            <a:r>
              <a:rPr lang="en-US" dirty="0"/>
              <a:t>)</a:t>
            </a:r>
          </a:p>
          <a:p>
            <a:pPr marL="0" indent="0">
              <a:buNone/>
            </a:pPr>
            <a:endParaRPr lang="en-US" dirty="0"/>
          </a:p>
          <a:p>
            <a:pPr marL="0" indent="0">
              <a:buNone/>
            </a:pPr>
            <a:r>
              <a:rPr lang="en-US" dirty="0" err="1"/>
              <a:t>sampleList.append</a:t>
            </a:r>
            <a:r>
              <a:rPr lang="en-US" dirty="0"/>
              <a:t>(60)</a:t>
            </a:r>
          </a:p>
          <a:p>
            <a:pPr marL="0" indent="0">
              <a:buNone/>
            </a:pPr>
            <a:r>
              <a:rPr lang="en-US" dirty="0"/>
              <a:t>print(</a:t>
            </a:r>
            <a:r>
              <a:rPr lang="en-US" dirty="0" err="1"/>
              <a:t>sampleList</a:t>
            </a:r>
            <a:r>
              <a:rPr lang="en-US" dirty="0"/>
              <a:t>)</a:t>
            </a:r>
            <a:endParaRPr lang="en-IN" dirty="0" smtClean="0"/>
          </a:p>
          <a:p>
            <a:pPr marL="0" indent="0">
              <a:buNone/>
            </a:pPr>
            <a:endParaRPr lang="en-IN" dirty="0"/>
          </a:p>
        </p:txBody>
      </p:sp>
    </p:spTree>
    <p:extLst>
      <p:ext uri="{BB962C8B-B14F-4D97-AF65-F5344CB8AC3E}">
        <p14:creationId xmlns:p14="http://schemas.microsoft.com/office/powerpoint/2010/main" val="38907280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072" y="370898"/>
            <a:ext cx="10515600" cy="6223866"/>
          </a:xfrm>
        </p:spPr>
        <p:txBody>
          <a:bodyPr>
            <a:normAutofit fontScale="92500" lnSpcReduction="20000"/>
          </a:bodyPr>
          <a:lstStyle/>
          <a:p>
            <a:pPr marL="0" indent="0">
              <a:buNone/>
            </a:pPr>
            <a:r>
              <a:rPr lang="en-US" dirty="0"/>
              <a:t>4. </a:t>
            </a:r>
            <a:r>
              <a:rPr lang="en-US" dirty="0" smtClean="0"/>
              <a:t>Choose the correct answer. How to combine two lists.</a:t>
            </a:r>
          </a:p>
          <a:p>
            <a:pPr marL="0" indent="0">
              <a:buNone/>
            </a:pPr>
            <a:r>
              <a:rPr lang="en-US" dirty="0" err="1" smtClean="0"/>
              <a:t>listOne</a:t>
            </a:r>
            <a:r>
              <a:rPr lang="en-US" dirty="0" smtClean="0"/>
              <a:t>  </a:t>
            </a:r>
            <a:r>
              <a:rPr lang="en-US" dirty="0"/>
              <a:t>=  ['a', 'b', 'c', 'd']</a:t>
            </a:r>
          </a:p>
          <a:p>
            <a:pPr marL="0" indent="0">
              <a:buNone/>
            </a:pPr>
            <a:r>
              <a:rPr lang="en-US" dirty="0" err="1"/>
              <a:t>listTwo</a:t>
            </a:r>
            <a:r>
              <a:rPr lang="en-US" dirty="0"/>
              <a:t> =  ['e', 'f', 'g</a:t>
            </a:r>
            <a:r>
              <a:rPr lang="en-US" dirty="0" smtClean="0"/>
              <a:t>']</a:t>
            </a:r>
          </a:p>
          <a:p>
            <a:pPr marL="514350" indent="-514350">
              <a:buFont typeface="+mj-lt"/>
              <a:buAutoNum type="alphaLcParenR"/>
            </a:pPr>
            <a:r>
              <a:rPr lang="en-IN" dirty="0" err="1"/>
              <a:t>newList</a:t>
            </a:r>
            <a:r>
              <a:rPr lang="en-IN" dirty="0"/>
              <a:t> = </a:t>
            </a:r>
            <a:r>
              <a:rPr lang="en-IN" dirty="0" err="1"/>
              <a:t>listOne</a:t>
            </a:r>
            <a:r>
              <a:rPr lang="en-IN" dirty="0"/>
              <a:t> + </a:t>
            </a:r>
            <a:r>
              <a:rPr lang="en-IN" dirty="0" err="1"/>
              <a:t>listTwo</a:t>
            </a:r>
            <a:endParaRPr lang="en-IN" dirty="0"/>
          </a:p>
          <a:p>
            <a:pPr marL="514350" indent="-514350">
              <a:buFont typeface="+mj-lt"/>
              <a:buAutoNum type="alphaLcParenR"/>
            </a:pPr>
            <a:r>
              <a:rPr lang="en-IN" dirty="0" err="1"/>
              <a:t>newList</a:t>
            </a:r>
            <a:r>
              <a:rPr lang="en-IN" dirty="0"/>
              <a:t> = extend(</a:t>
            </a:r>
            <a:r>
              <a:rPr lang="en-IN" dirty="0" err="1"/>
              <a:t>listOne</a:t>
            </a:r>
            <a:r>
              <a:rPr lang="en-IN" dirty="0"/>
              <a:t>, </a:t>
            </a:r>
            <a:r>
              <a:rPr lang="en-IN" dirty="0" err="1"/>
              <a:t>listTwo</a:t>
            </a:r>
            <a:r>
              <a:rPr lang="en-IN" dirty="0"/>
              <a:t>)</a:t>
            </a:r>
          </a:p>
          <a:p>
            <a:pPr marL="514350" indent="-514350">
              <a:buFont typeface="+mj-lt"/>
              <a:buAutoNum type="alphaLcParenR"/>
            </a:pPr>
            <a:r>
              <a:rPr lang="en-IN" dirty="0" err="1"/>
              <a:t>newList</a:t>
            </a:r>
            <a:r>
              <a:rPr lang="en-IN" dirty="0"/>
              <a:t> = </a:t>
            </a:r>
            <a:r>
              <a:rPr lang="en-IN" dirty="0" err="1"/>
              <a:t>listOne.extend</a:t>
            </a:r>
            <a:r>
              <a:rPr lang="en-IN" dirty="0"/>
              <a:t>(</a:t>
            </a:r>
            <a:r>
              <a:rPr lang="en-IN" dirty="0" err="1"/>
              <a:t>listTwo</a:t>
            </a:r>
            <a:r>
              <a:rPr lang="en-IN" dirty="0"/>
              <a:t>)</a:t>
            </a:r>
          </a:p>
          <a:p>
            <a:pPr marL="514350" indent="-514350">
              <a:buFont typeface="+mj-lt"/>
              <a:buAutoNum type="alphaLcParenR"/>
            </a:pPr>
            <a:r>
              <a:rPr lang="en-IN" dirty="0" err="1"/>
              <a:t>newList.extend</a:t>
            </a:r>
            <a:r>
              <a:rPr lang="en-IN" dirty="0"/>
              <a:t>(</a:t>
            </a:r>
            <a:r>
              <a:rPr lang="en-IN" dirty="0" err="1"/>
              <a:t>listOne</a:t>
            </a:r>
            <a:r>
              <a:rPr lang="en-IN" dirty="0"/>
              <a:t>, </a:t>
            </a:r>
            <a:r>
              <a:rPr lang="en-IN" dirty="0" err="1"/>
              <a:t>listTwo</a:t>
            </a:r>
            <a:r>
              <a:rPr lang="en-IN" dirty="0" smtClean="0"/>
              <a:t>)</a:t>
            </a:r>
          </a:p>
          <a:p>
            <a:pPr marL="0" indent="0">
              <a:buNone/>
            </a:pPr>
            <a:endParaRPr lang="en-IN" dirty="0" smtClean="0"/>
          </a:p>
          <a:p>
            <a:pPr marL="0" indent="0">
              <a:buNone/>
            </a:pPr>
            <a:r>
              <a:rPr lang="en-IN" dirty="0" smtClean="0"/>
              <a:t>5.Select </a:t>
            </a:r>
            <a:r>
              <a:rPr lang="en-IN" dirty="0"/>
              <a:t>the correct way to print Emma’s age.</a:t>
            </a:r>
          </a:p>
          <a:p>
            <a:pPr marL="0" indent="0">
              <a:buNone/>
            </a:pPr>
            <a:endParaRPr lang="en-IN" dirty="0"/>
          </a:p>
          <a:p>
            <a:pPr marL="0" indent="0">
              <a:buNone/>
            </a:pPr>
            <a:r>
              <a:rPr lang="en-IN" dirty="0"/>
              <a:t>student = {1: {'name': 'Emma', 'age': '27', 'sex': 'Female'},</a:t>
            </a:r>
          </a:p>
          <a:p>
            <a:pPr marL="0" indent="0">
              <a:buNone/>
            </a:pPr>
            <a:r>
              <a:rPr lang="en-IN" dirty="0"/>
              <a:t>           </a:t>
            </a:r>
            <a:r>
              <a:rPr lang="en-IN" dirty="0" smtClean="0"/>
              <a:t>        2</a:t>
            </a:r>
            <a:r>
              <a:rPr lang="en-IN" dirty="0"/>
              <a:t>: {'name': 'Mike', 'age': '22', 'sex': 'Male'}}</a:t>
            </a:r>
          </a:p>
          <a:p>
            <a:pPr marL="514350" indent="-514350">
              <a:buFont typeface="+mj-lt"/>
              <a:buAutoNum type="alphaLcParenR"/>
            </a:pPr>
            <a:r>
              <a:rPr lang="en-IN" dirty="0"/>
              <a:t>student[0][1]</a:t>
            </a:r>
          </a:p>
          <a:p>
            <a:pPr marL="514350" indent="-514350">
              <a:buFont typeface="+mj-lt"/>
              <a:buAutoNum type="alphaLcParenR"/>
            </a:pPr>
            <a:r>
              <a:rPr lang="en-IN" dirty="0"/>
              <a:t>student[1][“age”]</a:t>
            </a:r>
          </a:p>
          <a:p>
            <a:pPr marL="514350" indent="-514350">
              <a:buFont typeface="+mj-lt"/>
              <a:buAutoNum type="alphaLcParenR"/>
            </a:pPr>
            <a:r>
              <a:rPr lang="en-IN" dirty="0"/>
              <a:t>student[0][“age”]</a:t>
            </a:r>
          </a:p>
        </p:txBody>
      </p:sp>
    </p:spTree>
    <p:extLst>
      <p:ext uri="{BB962C8B-B14F-4D97-AF65-F5344CB8AC3E}">
        <p14:creationId xmlns:p14="http://schemas.microsoft.com/office/powerpoint/2010/main" val="29632302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6637" y="357042"/>
            <a:ext cx="10515600" cy="6348557"/>
          </a:xfrm>
        </p:spPr>
        <p:txBody>
          <a:bodyPr>
            <a:normAutofit fontScale="85000" lnSpcReduction="20000"/>
          </a:bodyPr>
          <a:lstStyle/>
          <a:p>
            <a:pPr marL="0" indent="0">
              <a:buNone/>
            </a:pPr>
            <a:r>
              <a:rPr lang="en-US" dirty="0" smtClean="0"/>
              <a:t>6.</a:t>
            </a:r>
            <a:r>
              <a:rPr lang="en-IN" dirty="0"/>
              <a:t> Please select all correct ways to empty the following dictionary</a:t>
            </a:r>
          </a:p>
          <a:p>
            <a:pPr marL="0" indent="0">
              <a:buNone/>
            </a:pPr>
            <a:endParaRPr lang="en-IN" dirty="0"/>
          </a:p>
          <a:p>
            <a:pPr marL="0" indent="0">
              <a:buNone/>
            </a:pPr>
            <a:r>
              <a:rPr lang="en-IN" dirty="0"/>
              <a:t>student = { </a:t>
            </a:r>
            <a:r>
              <a:rPr lang="en-IN" dirty="0" smtClean="0"/>
              <a:t>"</a:t>
            </a:r>
            <a:r>
              <a:rPr lang="en-IN" dirty="0"/>
              <a:t>name": "Emma", </a:t>
            </a:r>
            <a:r>
              <a:rPr lang="en-IN" dirty="0" smtClean="0"/>
              <a:t>"</a:t>
            </a:r>
            <a:r>
              <a:rPr lang="en-IN" dirty="0"/>
              <a:t>class": 9, </a:t>
            </a:r>
            <a:r>
              <a:rPr lang="en-IN" dirty="0" smtClean="0"/>
              <a:t>  </a:t>
            </a:r>
            <a:r>
              <a:rPr lang="en-IN" dirty="0"/>
              <a:t>"marks": 75 </a:t>
            </a:r>
            <a:r>
              <a:rPr lang="en-IN" dirty="0" smtClean="0"/>
              <a:t>}</a:t>
            </a:r>
            <a:endParaRPr lang="en-IN" dirty="0"/>
          </a:p>
          <a:p>
            <a:pPr marL="514350" indent="-514350">
              <a:buFont typeface="+mj-lt"/>
              <a:buAutoNum type="alphaLcParenR"/>
            </a:pPr>
            <a:r>
              <a:rPr lang="en-IN" dirty="0"/>
              <a:t>del student</a:t>
            </a:r>
          </a:p>
          <a:p>
            <a:pPr marL="514350" indent="-514350">
              <a:buFont typeface="+mj-lt"/>
              <a:buAutoNum type="alphaLcParenR"/>
            </a:pPr>
            <a:r>
              <a:rPr lang="en-IN" dirty="0"/>
              <a:t>del student[0:2]</a:t>
            </a:r>
          </a:p>
          <a:p>
            <a:pPr marL="514350" indent="-514350">
              <a:buFont typeface="+mj-lt"/>
              <a:buAutoNum type="alphaLcParenR"/>
            </a:pPr>
            <a:r>
              <a:rPr lang="en-IN" dirty="0" err="1"/>
              <a:t>student.clear</a:t>
            </a:r>
            <a:r>
              <a:rPr lang="en-IN" dirty="0" smtClean="0"/>
              <a:t>()</a:t>
            </a:r>
          </a:p>
          <a:p>
            <a:pPr marL="0" indent="0">
              <a:buNone/>
            </a:pPr>
            <a:endParaRPr lang="en-US" dirty="0" smtClean="0"/>
          </a:p>
          <a:p>
            <a:pPr marL="0" indent="0">
              <a:buNone/>
            </a:pPr>
            <a:r>
              <a:rPr lang="en-US" dirty="0" smtClean="0"/>
              <a:t>7.</a:t>
            </a:r>
            <a:r>
              <a:rPr lang="en-IN" dirty="0"/>
              <a:t> In Python, Dictionaries are immutable</a:t>
            </a:r>
          </a:p>
          <a:p>
            <a:pPr marL="0" indent="0">
              <a:buNone/>
            </a:pPr>
            <a:endParaRPr lang="en-IN" dirty="0"/>
          </a:p>
          <a:p>
            <a:pPr marL="514350" indent="-514350">
              <a:buFont typeface="+mj-lt"/>
              <a:buAutoNum type="alphaLcParenR"/>
            </a:pPr>
            <a:r>
              <a:rPr lang="en-IN" dirty="0"/>
              <a:t>False</a:t>
            </a:r>
          </a:p>
          <a:p>
            <a:pPr marL="514350" indent="-514350">
              <a:buFont typeface="+mj-lt"/>
              <a:buAutoNum type="alphaLcParenR"/>
            </a:pPr>
            <a:r>
              <a:rPr lang="en-IN" dirty="0" smtClean="0"/>
              <a:t>True</a:t>
            </a:r>
          </a:p>
          <a:p>
            <a:pPr marL="0" indent="0">
              <a:buNone/>
            </a:pPr>
            <a:endParaRPr lang="en-US" dirty="0"/>
          </a:p>
          <a:p>
            <a:pPr marL="0" indent="0">
              <a:buNone/>
            </a:pPr>
            <a:r>
              <a:rPr lang="en-US" dirty="0" smtClean="0"/>
              <a:t>8.</a:t>
            </a:r>
            <a:r>
              <a:rPr lang="en-IN" dirty="0"/>
              <a:t> Select correct ways to create an empty dictionary</a:t>
            </a:r>
          </a:p>
          <a:p>
            <a:pPr marL="0" indent="0">
              <a:buNone/>
            </a:pPr>
            <a:endParaRPr lang="en-IN" dirty="0"/>
          </a:p>
          <a:p>
            <a:pPr marL="514350" indent="-514350">
              <a:buFont typeface="+mj-lt"/>
              <a:buAutoNum type="alphaLcParenR"/>
            </a:pPr>
            <a:r>
              <a:rPr lang="en-IN" dirty="0" err="1"/>
              <a:t>sampleDict</a:t>
            </a:r>
            <a:r>
              <a:rPr lang="en-IN" dirty="0"/>
              <a:t> = {}</a:t>
            </a:r>
          </a:p>
          <a:p>
            <a:pPr marL="514350" indent="-514350">
              <a:buFont typeface="+mj-lt"/>
              <a:buAutoNum type="alphaLcParenR"/>
            </a:pPr>
            <a:r>
              <a:rPr lang="en-IN" dirty="0" err="1"/>
              <a:t>sampleDict</a:t>
            </a:r>
            <a:r>
              <a:rPr lang="en-IN" dirty="0"/>
              <a:t> = </a:t>
            </a:r>
            <a:r>
              <a:rPr lang="en-IN" dirty="0" err="1"/>
              <a:t>dict</a:t>
            </a:r>
            <a:r>
              <a:rPr lang="en-IN" dirty="0"/>
              <a:t>()</a:t>
            </a:r>
          </a:p>
        </p:txBody>
      </p:sp>
    </p:spTree>
    <p:extLst>
      <p:ext uri="{BB962C8B-B14F-4D97-AF65-F5344CB8AC3E}">
        <p14:creationId xmlns:p14="http://schemas.microsoft.com/office/powerpoint/2010/main" val="42822581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2782" y="246207"/>
            <a:ext cx="10515600" cy="6487102"/>
          </a:xfrm>
        </p:spPr>
        <p:txBody>
          <a:bodyPr>
            <a:normAutofit fontScale="47500" lnSpcReduction="20000"/>
          </a:bodyPr>
          <a:lstStyle/>
          <a:p>
            <a:pPr marL="0" indent="0">
              <a:buNone/>
            </a:pPr>
            <a:r>
              <a:rPr lang="en-IN" dirty="0" smtClean="0"/>
              <a:t>9.Output of this code</a:t>
            </a:r>
          </a:p>
          <a:p>
            <a:pPr marL="0" indent="0">
              <a:buNone/>
            </a:pPr>
            <a:r>
              <a:rPr lang="en-IN" dirty="0" err="1" smtClean="0"/>
              <a:t>aTuple</a:t>
            </a:r>
            <a:r>
              <a:rPr lang="en-IN" dirty="0" smtClean="0"/>
              <a:t> </a:t>
            </a:r>
            <a:r>
              <a:rPr lang="en-IN" dirty="0"/>
              <a:t>= (100, 200, 300, 400, 500)</a:t>
            </a:r>
          </a:p>
          <a:p>
            <a:pPr marL="0" indent="0">
              <a:buNone/>
            </a:pPr>
            <a:r>
              <a:rPr lang="en-IN" dirty="0" err="1"/>
              <a:t>aTuple.pop</a:t>
            </a:r>
            <a:r>
              <a:rPr lang="en-IN" dirty="0"/>
              <a:t>(2)</a:t>
            </a:r>
          </a:p>
          <a:p>
            <a:pPr marL="0" indent="0">
              <a:buNone/>
            </a:pPr>
            <a:r>
              <a:rPr lang="en-IN" dirty="0"/>
              <a:t>print(</a:t>
            </a:r>
            <a:r>
              <a:rPr lang="en-IN" dirty="0" err="1"/>
              <a:t>aTuple</a:t>
            </a:r>
            <a:r>
              <a:rPr lang="en-IN" dirty="0" smtClean="0"/>
              <a:t>)</a:t>
            </a:r>
          </a:p>
          <a:p>
            <a:pPr marL="0" indent="0">
              <a:buNone/>
            </a:pPr>
            <a:endParaRPr lang="en-IN" dirty="0"/>
          </a:p>
          <a:p>
            <a:pPr marL="514350" indent="-514350">
              <a:buFont typeface="+mj-lt"/>
              <a:buAutoNum type="alphaLcParenR"/>
            </a:pPr>
            <a:r>
              <a:rPr lang="en-IN" dirty="0"/>
              <a:t>(100, 200, 400, 500)</a:t>
            </a:r>
          </a:p>
          <a:p>
            <a:pPr marL="514350" indent="-514350">
              <a:buFont typeface="+mj-lt"/>
              <a:buAutoNum type="alphaLcParenR"/>
            </a:pPr>
            <a:r>
              <a:rPr lang="en-IN" dirty="0"/>
              <a:t>(100, 300, 400, 500)</a:t>
            </a:r>
          </a:p>
          <a:p>
            <a:pPr marL="514350" indent="-514350">
              <a:buFont typeface="+mj-lt"/>
              <a:buAutoNum type="alphaLcParenR"/>
            </a:pPr>
            <a:r>
              <a:rPr lang="en-IN" dirty="0" err="1" smtClean="0"/>
              <a:t>AttributeError</a:t>
            </a:r>
            <a:endParaRPr lang="en-IN" dirty="0" smtClean="0"/>
          </a:p>
          <a:p>
            <a:pPr marL="0" indent="0">
              <a:buNone/>
            </a:pPr>
            <a:endParaRPr lang="en-US" dirty="0" smtClean="0"/>
          </a:p>
          <a:p>
            <a:pPr marL="0" indent="0">
              <a:buNone/>
            </a:pPr>
            <a:r>
              <a:rPr lang="en-US" dirty="0" smtClean="0"/>
              <a:t>10.</a:t>
            </a:r>
            <a:r>
              <a:rPr lang="en-IN" dirty="0"/>
              <a:t> What is the output of the following code</a:t>
            </a:r>
          </a:p>
          <a:p>
            <a:pPr marL="0" indent="0">
              <a:buNone/>
            </a:pPr>
            <a:endParaRPr lang="en-IN" dirty="0"/>
          </a:p>
          <a:p>
            <a:pPr marL="0" indent="0">
              <a:buNone/>
            </a:pPr>
            <a:r>
              <a:rPr lang="en-IN" dirty="0" err="1"/>
              <a:t>aTuple</a:t>
            </a:r>
            <a:r>
              <a:rPr lang="en-IN" dirty="0"/>
              <a:t> = (100, 200, 300, 400, 500)</a:t>
            </a:r>
          </a:p>
          <a:p>
            <a:pPr marL="0" indent="0">
              <a:buNone/>
            </a:pPr>
            <a:r>
              <a:rPr lang="en-IN" dirty="0" err="1"/>
              <a:t>aTuple</a:t>
            </a:r>
            <a:r>
              <a:rPr lang="en-IN" dirty="0"/>
              <a:t>[1] = 800</a:t>
            </a:r>
          </a:p>
          <a:p>
            <a:pPr marL="0" indent="0">
              <a:buNone/>
            </a:pPr>
            <a:r>
              <a:rPr lang="en-IN" dirty="0"/>
              <a:t>print(</a:t>
            </a:r>
            <a:r>
              <a:rPr lang="en-IN" dirty="0" err="1"/>
              <a:t>aTuple</a:t>
            </a:r>
            <a:r>
              <a:rPr lang="en-IN" dirty="0"/>
              <a:t>)</a:t>
            </a:r>
          </a:p>
          <a:p>
            <a:pPr marL="0" indent="0">
              <a:buNone/>
            </a:pPr>
            <a:endParaRPr lang="en-IN" dirty="0" smtClean="0"/>
          </a:p>
          <a:p>
            <a:pPr marL="514350" indent="-514350">
              <a:buFont typeface="+mj-lt"/>
              <a:buAutoNum type="alphaLcParenR"/>
            </a:pPr>
            <a:r>
              <a:rPr lang="en-IN" dirty="0" err="1" smtClean="0"/>
              <a:t>TypeError</a:t>
            </a:r>
            <a:endParaRPr lang="en-IN" dirty="0"/>
          </a:p>
          <a:p>
            <a:pPr marL="514350" indent="-514350">
              <a:buFont typeface="+mj-lt"/>
              <a:buAutoNum type="alphaLcParenR"/>
            </a:pPr>
            <a:r>
              <a:rPr lang="en-IN" dirty="0"/>
              <a:t>(100, 800, 200, 300, 400, 500)</a:t>
            </a:r>
          </a:p>
          <a:p>
            <a:pPr marL="514350" indent="-514350">
              <a:buFont typeface="+mj-lt"/>
              <a:buAutoNum type="alphaLcParenR"/>
            </a:pPr>
            <a:r>
              <a:rPr lang="en-IN" dirty="0"/>
              <a:t>(800, 100, 200, 300, 400, 500</a:t>
            </a:r>
            <a:r>
              <a:rPr lang="en-IN" dirty="0" smtClean="0"/>
              <a:t>)</a:t>
            </a:r>
          </a:p>
          <a:p>
            <a:pPr marL="514350" indent="-514350">
              <a:buFont typeface="+mj-lt"/>
              <a:buAutoNum type="alphaLcParenR"/>
            </a:pPr>
            <a:endParaRPr lang="en-US" dirty="0"/>
          </a:p>
          <a:p>
            <a:pPr marL="0" indent="0">
              <a:buNone/>
            </a:pPr>
            <a:r>
              <a:rPr lang="en-US" dirty="0" smtClean="0"/>
              <a:t>11.</a:t>
            </a:r>
            <a:r>
              <a:rPr lang="en-IN" dirty="0"/>
              <a:t> The </a:t>
            </a:r>
            <a:r>
              <a:rPr lang="en-IN" dirty="0" err="1"/>
              <a:t>symmetric_difference</a:t>
            </a:r>
            <a:r>
              <a:rPr lang="en-IN" dirty="0"/>
              <a:t>() method returns a set that contains all items from both sets, but not the items that are present in both sets.</a:t>
            </a:r>
          </a:p>
          <a:p>
            <a:pPr marL="0" indent="0">
              <a:buNone/>
            </a:pPr>
            <a:endParaRPr lang="en-IN" dirty="0"/>
          </a:p>
          <a:p>
            <a:pPr marL="514350" indent="-514350">
              <a:buFont typeface="+mj-lt"/>
              <a:buAutoNum type="alphaLcParenR"/>
            </a:pPr>
            <a:r>
              <a:rPr lang="en-IN" dirty="0"/>
              <a:t> False</a:t>
            </a:r>
          </a:p>
          <a:p>
            <a:pPr marL="514350" indent="-514350">
              <a:buFont typeface="+mj-lt"/>
              <a:buAutoNum type="alphaLcParenR"/>
            </a:pPr>
            <a:r>
              <a:rPr lang="en-IN" dirty="0"/>
              <a:t> True</a:t>
            </a:r>
          </a:p>
        </p:txBody>
      </p:sp>
    </p:spTree>
    <p:extLst>
      <p:ext uri="{BB962C8B-B14F-4D97-AF65-F5344CB8AC3E}">
        <p14:creationId xmlns:p14="http://schemas.microsoft.com/office/powerpoint/2010/main" val="36416115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5"/>
            <a:ext cx="10515600" cy="1325563"/>
          </a:xfrm>
        </p:spPr>
        <p:txBody>
          <a:bodyPr/>
          <a:lstStyle/>
          <a:p>
            <a:r>
              <a:rPr lang="en-US" dirty="0" smtClean="0"/>
              <a:t>Answers</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1.[10,20,30,40]</a:t>
            </a:r>
          </a:p>
          <a:p>
            <a:pPr marL="0" indent="0">
              <a:buNone/>
            </a:pPr>
            <a:r>
              <a:rPr lang="en-US" dirty="0"/>
              <a:t> </a:t>
            </a:r>
            <a:r>
              <a:rPr lang="en-US" dirty="0" smtClean="0"/>
              <a:t>   [10,20,40]</a:t>
            </a:r>
          </a:p>
          <a:p>
            <a:pPr marL="0" indent="0">
              <a:buNone/>
            </a:pPr>
            <a:r>
              <a:rPr lang="en-US" dirty="0" smtClean="0"/>
              <a:t>2.[4,20,24,28]</a:t>
            </a:r>
          </a:p>
          <a:p>
            <a:pPr marL="0" indent="0">
              <a:buNone/>
            </a:pPr>
            <a:r>
              <a:rPr lang="en-US" dirty="0" smtClean="0"/>
              <a:t>3.[10,20,30,40,50,60,60]</a:t>
            </a:r>
          </a:p>
          <a:p>
            <a:pPr marL="0" indent="0">
              <a:buNone/>
            </a:pPr>
            <a:r>
              <a:rPr lang="en-US" dirty="0" smtClean="0"/>
              <a:t>4.A</a:t>
            </a:r>
          </a:p>
          <a:p>
            <a:pPr marL="0" indent="0">
              <a:buNone/>
            </a:pPr>
            <a:r>
              <a:rPr lang="en-US" dirty="0" smtClean="0"/>
              <a:t>5.B</a:t>
            </a:r>
          </a:p>
          <a:p>
            <a:pPr marL="0" indent="0">
              <a:buNone/>
            </a:pPr>
            <a:r>
              <a:rPr lang="en-US" dirty="0" smtClean="0"/>
              <a:t>6.C</a:t>
            </a:r>
          </a:p>
          <a:p>
            <a:pPr marL="0" indent="0">
              <a:buNone/>
            </a:pPr>
            <a:r>
              <a:rPr lang="en-US" dirty="0" smtClean="0"/>
              <a:t>7.A</a:t>
            </a:r>
          </a:p>
          <a:p>
            <a:pPr marL="0" indent="0">
              <a:buNone/>
            </a:pPr>
            <a:r>
              <a:rPr lang="en-US" dirty="0" smtClean="0"/>
              <a:t>8.Both </a:t>
            </a:r>
            <a:r>
              <a:rPr lang="en-US" dirty="0" err="1" smtClean="0"/>
              <a:t>a&amp;b</a:t>
            </a:r>
            <a:endParaRPr lang="en-US" dirty="0" smtClean="0"/>
          </a:p>
          <a:p>
            <a:pPr marL="0" indent="0">
              <a:buNone/>
            </a:pPr>
            <a:r>
              <a:rPr lang="en-US" dirty="0" smtClean="0"/>
              <a:t>9.C</a:t>
            </a:r>
          </a:p>
          <a:p>
            <a:pPr marL="0" indent="0">
              <a:buNone/>
            </a:pPr>
            <a:r>
              <a:rPr lang="en-US" dirty="0" smtClean="0"/>
              <a:t>10.A</a:t>
            </a:r>
          </a:p>
          <a:p>
            <a:pPr marL="0" indent="0">
              <a:buNone/>
            </a:pPr>
            <a:r>
              <a:rPr lang="en-US" dirty="0" smtClean="0"/>
              <a:t>11.B</a:t>
            </a:r>
          </a:p>
          <a:p>
            <a:pPr marL="0" indent="0">
              <a:buNone/>
            </a:pPr>
            <a:endParaRPr lang="en-US" dirty="0" smtClean="0"/>
          </a:p>
          <a:p>
            <a:pPr marL="0" indent="0">
              <a:buNone/>
            </a:pPr>
            <a:endParaRPr lang="en-IN" dirty="0"/>
          </a:p>
        </p:txBody>
      </p:sp>
    </p:spTree>
    <p:extLst>
      <p:ext uri="{BB962C8B-B14F-4D97-AF65-F5344CB8AC3E}">
        <p14:creationId xmlns:p14="http://schemas.microsoft.com/office/powerpoint/2010/main" val="36348737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er-defined functions in Python | techworldGUR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2013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Functions in Python</a:t>
            </a:r>
            <a:endParaRPr lang="en-IN" dirty="0">
              <a:solidFill>
                <a:schemeClr val="accent1">
                  <a:lumMod val="50000"/>
                </a:schemeClr>
              </a:solidFill>
            </a:endParaRPr>
          </a:p>
        </p:txBody>
      </p:sp>
      <p:sp>
        <p:nvSpPr>
          <p:cNvPr id="3" name="Content Placeholder 2"/>
          <p:cNvSpPr>
            <a:spLocks noGrp="1"/>
          </p:cNvSpPr>
          <p:nvPr>
            <p:ph idx="1"/>
          </p:nvPr>
        </p:nvSpPr>
        <p:spPr/>
        <p:txBody>
          <a:bodyPr/>
          <a:lstStyle/>
          <a:p>
            <a:pPr marL="0" indent="0">
              <a:buNone/>
            </a:pPr>
            <a:r>
              <a:rPr lang="en-IN" dirty="0" smtClean="0"/>
              <a:t>What </a:t>
            </a:r>
            <a:r>
              <a:rPr lang="en-IN" dirty="0"/>
              <a:t>is a function in Python?</a:t>
            </a:r>
          </a:p>
          <a:p>
            <a:pPr marL="0" indent="0">
              <a:buNone/>
            </a:pPr>
            <a:r>
              <a:rPr lang="en-IN" dirty="0"/>
              <a:t>In Python, a function is a group of related statements that performs a specific task.</a:t>
            </a:r>
          </a:p>
          <a:p>
            <a:endParaRPr lang="en-IN" dirty="0"/>
          </a:p>
          <a:p>
            <a:pPr marL="0" indent="0">
              <a:buNone/>
            </a:pPr>
            <a:r>
              <a:rPr lang="en-IN" dirty="0"/>
              <a:t>Functions help break our program into smaller and modular chunks. As our program grows larger and larger, functions make it more organized and manageable.</a:t>
            </a:r>
          </a:p>
          <a:p>
            <a:endParaRPr lang="en-IN" dirty="0"/>
          </a:p>
          <a:p>
            <a:pPr marL="0" indent="0">
              <a:buNone/>
            </a:pPr>
            <a:r>
              <a:rPr lang="en-IN" dirty="0"/>
              <a:t>Furthermore, it avoids repetition and makes the code reusable.</a:t>
            </a:r>
          </a:p>
        </p:txBody>
      </p:sp>
    </p:spTree>
    <p:extLst>
      <p:ext uri="{BB962C8B-B14F-4D97-AF65-F5344CB8AC3E}">
        <p14:creationId xmlns:p14="http://schemas.microsoft.com/office/powerpoint/2010/main" val="9000176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ython Functions Part I Presented by : Sharmin Abdullah - ppt download"/>
          <p:cNvPicPr>
            <a:picLocks noChangeAspect="1" noChangeArrowheads="1"/>
          </p:cNvPicPr>
          <p:nvPr/>
        </p:nvPicPr>
        <p:blipFill rotWithShape="1">
          <a:blip r:embed="rId2">
            <a:extLst>
              <a:ext uri="{28A0092B-C50C-407E-A947-70E740481C1C}">
                <a14:useLocalDpi xmlns:a14="http://schemas.microsoft.com/office/drawing/2010/main" val="0"/>
              </a:ext>
            </a:extLst>
          </a:blip>
          <a:srcRect r="174" b="14457"/>
          <a:stretch/>
        </p:blipFill>
        <p:spPr bwMode="auto">
          <a:xfrm>
            <a:off x="0" y="0"/>
            <a:ext cx="121868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9520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spTree>
    <p:extLst>
      <p:ext uri="{BB962C8B-B14F-4D97-AF65-F5344CB8AC3E}">
        <p14:creationId xmlns:p14="http://schemas.microsoft.com/office/powerpoint/2010/main" val="22657904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User defined Function </a:t>
            </a:r>
            <a:endParaRPr lang="en-IN" dirty="0">
              <a:solidFill>
                <a:schemeClr val="accent1">
                  <a:lumMod val="50000"/>
                </a:schemeClr>
              </a:solidFill>
            </a:endParaRPr>
          </a:p>
        </p:txBody>
      </p:sp>
      <p:sp>
        <p:nvSpPr>
          <p:cNvPr id="3" name="Content Placeholder 2"/>
          <p:cNvSpPr>
            <a:spLocks noGrp="1"/>
          </p:cNvSpPr>
          <p:nvPr>
            <p:ph idx="1"/>
          </p:nvPr>
        </p:nvSpPr>
        <p:spPr>
          <a:xfrm>
            <a:off x="838200" y="1825625"/>
            <a:ext cx="10051473" cy="4351338"/>
          </a:xfrm>
        </p:spPr>
        <p:txBody>
          <a:bodyPr>
            <a:normAutofit fontScale="47500" lnSpcReduction="20000"/>
          </a:bodyPr>
          <a:lstStyle/>
          <a:p>
            <a:pPr marL="0" indent="0">
              <a:buNone/>
            </a:pPr>
            <a:r>
              <a:rPr lang="en-US" dirty="0" smtClean="0"/>
              <a:t>Syntax for defining a function:</a:t>
            </a:r>
            <a:endParaRPr lang="en-IN" dirty="0" smtClean="0"/>
          </a:p>
          <a:p>
            <a:pPr marL="0" indent="0">
              <a:buNone/>
            </a:pPr>
            <a:r>
              <a:rPr lang="en-IN" dirty="0" err="1" smtClean="0"/>
              <a:t>def</a:t>
            </a:r>
            <a:r>
              <a:rPr lang="en-IN" dirty="0" smtClean="0"/>
              <a:t> </a:t>
            </a:r>
            <a:r>
              <a:rPr lang="en-IN" dirty="0" err="1"/>
              <a:t>function_name</a:t>
            </a:r>
            <a:r>
              <a:rPr lang="en-IN" dirty="0"/>
              <a:t>(parameters):</a:t>
            </a:r>
          </a:p>
          <a:p>
            <a:pPr marL="0" indent="0">
              <a:buNone/>
            </a:pPr>
            <a:r>
              <a:rPr lang="en-IN" dirty="0"/>
              <a:t>	"""</a:t>
            </a:r>
            <a:r>
              <a:rPr lang="en-IN" dirty="0" err="1"/>
              <a:t>docstring</a:t>
            </a:r>
            <a:r>
              <a:rPr lang="en-IN" dirty="0"/>
              <a:t>"""</a:t>
            </a:r>
          </a:p>
          <a:p>
            <a:pPr marL="0" indent="0">
              <a:buNone/>
            </a:pPr>
            <a:r>
              <a:rPr lang="en-IN" dirty="0"/>
              <a:t>	statement(s</a:t>
            </a:r>
            <a:r>
              <a:rPr lang="en-IN" dirty="0" smtClean="0"/>
              <a:t>)</a:t>
            </a:r>
          </a:p>
          <a:p>
            <a:pPr marL="0" indent="0">
              <a:buNone/>
            </a:pPr>
            <a:endParaRPr lang="en-IN" dirty="0" smtClean="0"/>
          </a:p>
          <a:p>
            <a:pPr marL="0" indent="0">
              <a:buNone/>
            </a:pPr>
            <a:r>
              <a:rPr lang="en-US" dirty="0" smtClean="0"/>
              <a:t>Syntax for calling a function:</a:t>
            </a:r>
          </a:p>
          <a:p>
            <a:pPr marL="0" indent="0">
              <a:buNone/>
            </a:pPr>
            <a:r>
              <a:rPr lang="en-US" dirty="0" err="1"/>
              <a:t>f</a:t>
            </a:r>
            <a:r>
              <a:rPr lang="en-US" dirty="0" err="1" smtClean="0"/>
              <a:t>unction_name</a:t>
            </a:r>
            <a:r>
              <a:rPr lang="en-US" dirty="0" smtClean="0"/>
              <a:t>()</a:t>
            </a:r>
            <a:endParaRPr lang="en-IN" dirty="0" smtClean="0"/>
          </a:p>
          <a:p>
            <a:pPr marL="0" indent="0">
              <a:buNone/>
            </a:pPr>
            <a:endParaRPr lang="en-IN" dirty="0" smtClean="0"/>
          </a:p>
          <a:p>
            <a:pPr marL="0" indent="0">
              <a:buNone/>
            </a:pPr>
            <a:r>
              <a:rPr lang="en-IN" dirty="0" smtClean="0"/>
              <a:t>Above </a:t>
            </a:r>
            <a:r>
              <a:rPr lang="en-IN" dirty="0"/>
              <a:t>shown is a function definition that consists of the following components</a:t>
            </a:r>
            <a:r>
              <a:rPr lang="en-IN" dirty="0" smtClean="0"/>
              <a:t>.</a:t>
            </a:r>
            <a:endParaRPr lang="en-IN" dirty="0"/>
          </a:p>
          <a:p>
            <a:r>
              <a:rPr lang="en-IN" dirty="0"/>
              <a:t>Keyword </a:t>
            </a:r>
            <a:r>
              <a:rPr lang="en-IN" dirty="0" err="1"/>
              <a:t>def</a:t>
            </a:r>
            <a:r>
              <a:rPr lang="en-IN" dirty="0"/>
              <a:t> that marks the start of the function header.</a:t>
            </a:r>
          </a:p>
          <a:p>
            <a:r>
              <a:rPr lang="en-IN" dirty="0"/>
              <a:t>A function name to uniquely identify the function. Function naming follows the same rules of writing identifiers in Python.</a:t>
            </a:r>
          </a:p>
          <a:p>
            <a:r>
              <a:rPr lang="en-IN" dirty="0"/>
              <a:t>Parameters (arguments) through which we pass values to a function. They are optional.</a:t>
            </a:r>
          </a:p>
          <a:p>
            <a:r>
              <a:rPr lang="en-IN" dirty="0"/>
              <a:t>A colon (:) to mark the end of the function header.</a:t>
            </a:r>
          </a:p>
          <a:p>
            <a:r>
              <a:rPr lang="en-IN" dirty="0"/>
              <a:t>Optional documentation string (</a:t>
            </a:r>
            <a:r>
              <a:rPr lang="en-IN" dirty="0" err="1"/>
              <a:t>docstring</a:t>
            </a:r>
            <a:r>
              <a:rPr lang="en-IN" dirty="0"/>
              <a:t>) to describe what the function does.</a:t>
            </a:r>
          </a:p>
          <a:p>
            <a:r>
              <a:rPr lang="en-IN" dirty="0"/>
              <a:t>One or more valid python statements that make up the function body. Statements must have the same indentation level (usually 4 spaces).</a:t>
            </a:r>
          </a:p>
          <a:p>
            <a:r>
              <a:rPr lang="en-IN" dirty="0"/>
              <a:t>An optional return statement to return a value from the function.</a:t>
            </a:r>
          </a:p>
        </p:txBody>
      </p:sp>
    </p:spTree>
    <p:extLst>
      <p:ext uri="{BB962C8B-B14F-4D97-AF65-F5344CB8AC3E}">
        <p14:creationId xmlns:p14="http://schemas.microsoft.com/office/powerpoint/2010/main" val="108449685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9036" y="398607"/>
            <a:ext cx="5521037" cy="6293138"/>
          </a:xfrm>
        </p:spPr>
        <p:txBody>
          <a:bodyPr>
            <a:normAutofit fontScale="32500" lnSpcReduction="20000"/>
          </a:bodyPr>
          <a:lstStyle/>
          <a:p>
            <a:pPr marL="0" indent="0">
              <a:buNone/>
            </a:pPr>
            <a:r>
              <a:rPr lang="en-IN" sz="6500" dirty="0">
                <a:solidFill>
                  <a:schemeClr val="accent1">
                    <a:lumMod val="50000"/>
                  </a:schemeClr>
                </a:solidFill>
              </a:rPr>
              <a:t>Scope and Lifetime of </a:t>
            </a:r>
            <a:r>
              <a:rPr lang="en-IN" sz="6500" dirty="0" smtClean="0">
                <a:solidFill>
                  <a:schemeClr val="accent1">
                    <a:lumMod val="50000"/>
                  </a:schemeClr>
                </a:solidFill>
              </a:rPr>
              <a:t>variables</a:t>
            </a:r>
          </a:p>
          <a:p>
            <a:pPr marL="0" indent="0">
              <a:buNone/>
            </a:pPr>
            <a:endParaRPr lang="en-IN" sz="6500" dirty="0"/>
          </a:p>
          <a:p>
            <a:r>
              <a:rPr lang="en-IN" sz="4000" dirty="0"/>
              <a:t>Scope of a variable is the portion of a program where the variable is recognized. Parameters and variables defined inside a function are not visible from outside the function. Hence, they have a local scope.</a:t>
            </a:r>
          </a:p>
          <a:p>
            <a:endParaRPr lang="en-IN" sz="4000" dirty="0"/>
          </a:p>
          <a:p>
            <a:r>
              <a:rPr lang="en-IN" sz="4000" dirty="0"/>
              <a:t>The lifetime of a variable is the period throughout which the variable exits in the memory. The lifetime of variables inside a function is as long as the function executes.</a:t>
            </a:r>
          </a:p>
          <a:p>
            <a:endParaRPr lang="en-IN" sz="4000" dirty="0"/>
          </a:p>
          <a:p>
            <a:r>
              <a:rPr lang="en-IN" sz="4000" dirty="0"/>
              <a:t>They are destroyed once we return from the function. Hence, a function does not remember the value of a variable from its previous calls.</a:t>
            </a:r>
          </a:p>
          <a:p>
            <a:endParaRPr lang="en-IN" sz="4000" dirty="0"/>
          </a:p>
          <a:p>
            <a:r>
              <a:rPr lang="en-IN" sz="4000" dirty="0"/>
              <a:t>Here is an example to illustrate the scope of a variable inside a function</a:t>
            </a:r>
            <a:r>
              <a:rPr lang="en-IN" sz="4000" dirty="0" smtClean="0"/>
              <a:t>.</a:t>
            </a:r>
          </a:p>
          <a:p>
            <a:endParaRPr lang="en-IN" sz="4000" dirty="0" smtClean="0"/>
          </a:p>
          <a:p>
            <a:r>
              <a:rPr lang="en-IN" sz="4000" dirty="0"/>
              <a:t>Here, we can see that the value of x is 20 initially. Even though the function </a:t>
            </a:r>
            <a:r>
              <a:rPr lang="en-IN" sz="4000" dirty="0" err="1"/>
              <a:t>my_func</a:t>
            </a:r>
            <a:r>
              <a:rPr lang="en-IN" sz="4000" dirty="0"/>
              <a:t>() changed the value of x to 10, it did not affect the value outside the function.</a:t>
            </a:r>
          </a:p>
          <a:p>
            <a:endParaRPr lang="en-IN" sz="4000" dirty="0"/>
          </a:p>
          <a:p>
            <a:r>
              <a:rPr lang="en-IN" sz="4000" dirty="0"/>
              <a:t>This is because the variable x inside the function is different (local to the function) from the one outside. Although they have the same names, they are two different variables with different scopes.</a:t>
            </a:r>
          </a:p>
          <a:p>
            <a:endParaRPr lang="en-IN" sz="4000" dirty="0"/>
          </a:p>
          <a:p>
            <a:r>
              <a:rPr lang="en-IN" sz="4000" dirty="0"/>
              <a:t>On the other hand, variables outside of the function are visible from inside. They have a global scope.</a:t>
            </a:r>
          </a:p>
        </p:txBody>
      </p:sp>
      <p:sp>
        <p:nvSpPr>
          <p:cNvPr id="4" name="TextBox 3"/>
          <p:cNvSpPr txBox="1"/>
          <p:nvPr/>
        </p:nvSpPr>
        <p:spPr>
          <a:xfrm>
            <a:off x="6871855" y="1283018"/>
            <a:ext cx="5167745" cy="4524315"/>
          </a:xfrm>
          <a:prstGeom prst="rect">
            <a:avLst/>
          </a:prstGeom>
          <a:noFill/>
        </p:spPr>
        <p:txBody>
          <a:bodyPr wrap="square" rtlCol="0">
            <a:spAutoFit/>
          </a:bodyPr>
          <a:lstStyle/>
          <a:p>
            <a:r>
              <a:rPr lang="en-US" dirty="0" smtClean="0"/>
              <a:t>Example:</a:t>
            </a:r>
          </a:p>
          <a:p>
            <a:endParaRPr lang="en-IN" dirty="0" smtClean="0"/>
          </a:p>
          <a:p>
            <a:r>
              <a:rPr lang="en-IN" dirty="0" err="1" smtClean="0"/>
              <a:t>def</a:t>
            </a:r>
            <a:r>
              <a:rPr lang="en-IN" dirty="0" smtClean="0"/>
              <a:t> </a:t>
            </a:r>
            <a:r>
              <a:rPr lang="en-IN" dirty="0" err="1"/>
              <a:t>my_func</a:t>
            </a:r>
            <a:r>
              <a:rPr lang="en-IN" dirty="0"/>
              <a:t>():</a:t>
            </a:r>
          </a:p>
          <a:p>
            <a:r>
              <a:rPr lang="en-IN" dirty="0"/>
              <a:t>	x = 10</a:t>
            </a:r>
          </a:p>
          <a:p>
            <a:r>
              <a:rPr lang="en-IN" dirty="0"/>
              <a:t>	print("Value inside </a:t>
            </a:r>
            <a:r>
              <a:rPr lang="en-IN" dirty="0" err="1"/>
              <a:t>function:",x</a:t>
            </a:r>
            <a:r>
              <a:rPr lang="en-IN" dirty="0"/>
              <a:t>)</a:t>
            </a:r>
          </a:p>
          <a:p>
            <a:endParaRPr lang="en-IN" dirty="0"/>
          </a:p>
          <a:p>
            <a:r>
              <a:rPr lang="en-IN" dirty="0"/>
              <a:t>x = 20</a:t>
            </a:r>
          </a:p>
          <a:p>
            <a:r>
              <a:rPr lang="en-IN" dirty="0" err="1"/>
              <a:t>my_func</a:t>
            </a:r>
            <a:r>
              <a:rPr lang="en-IN" dirty="0"/>
              <a:t>()</a:t>
            </a:r>
          </a:p>
          <a:p>
            <a:r>
              <a:rPr lang="en-IN" dirty="0"/>
              <a:t>print("Value outside </a:t>
            </a:r>
            <a:r>
              <a:rPr lang="en-IN" dirty="0" err="1"/>
              <a:t>function:",x</a:t>
            </a:r>
            <a:r>
              <a:rPr lang="en-IN" dirty="0"/>
              <a:t>)</a:t>
            </a:r>
          </a:p>
          <a:p>
            <a:endParaRPr lang="en-IN" dirty="0" smtClean="0"/>
          </a:p>
          <a:p>
            <a:endParaRPr lang="en-IN" dirty="0"/>
          </a:p>
          <a:p>
            <a:endParaRPr lang="en-IN" dirty="0" smtClean="0"/>
          </a:p>
          <a:p>
            <a:r>
              <a:rPr lang="en-IN" dirty="0" smtClean="0"/>
              <a:t>Output</a:t>
            </a:r>
            <a:endParaRPr lang="en-IN" dirty="0"/>
          </a:p>
          <a:p>
            <a:endParaRPr lang="en-IN" dirty="0"/>
          </a:p>
          <a:p>
            <a:r>
              <a:rPr lang="en-IN" dirty="0"/>
              <a:t>Value inside function: 10</a:t>
            </a:r>
          </a:p>
          <a:p>
            <a:r>
              <a:rPr lang="en-IN" dirty="0"/>
              <a:t>Value outside function: 20</a:t>
            </a:r>
          </a:p>
        </p:txBody>
      </p:sp>
    </p:spTree>
    <p:extLst>
      <p:ext uri="{BB962C8B-B14F-4D97-AF65-F5344CB8AC3E}">
        <p14:creationId xmlns:p14="http://schemas.microsoft.com/office/powerpoint/2010/main" val="34887801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1">
                    <a:lumMod val="50000"/>
                  </a:schemeClr>
                </a:solidFill>
              </a:rPr>
              <a:t>Python Anonymous/Lambda Function</a:t>
            </a:r>
          </a:p>
        </p:txBody>
      </p:sp>
      <p:sp>
        <p:nvSpPr>
          <p:cNvPr id="3" name="Content Placeholder 2"/>
          <p:cNvSpPr>
            <a:spLocks noGrp="1"/>
          </p:cNvSpPr>
          <p:nvPr>
            <p:ph idx="1"/>
          </p:nvPr>
        </p:nvSpPr>
        <p:spPr>
          <a:xfrm>
            <a:off x="838200" y="1825625"/>
            <a:ext cx="5036127" cy="4351338"/>
          </a:xfrm>
        </p:spPr>
        <p:txBody>
          <a:bodyPr>
            <a:normAutofit fontScale="70000" lnSpcReduction="20000"/>
          </a:bodyPr>
          <a:lstStyle/>
          <a:p>
            <a:pPr marL="0" indent="0">
              <a:buNone/>
            </a:pPr>
            <a:r>
              <a:rPr lang="en-IN" dirty="0"/>
              <a:t>What are lambda functions in Python?</a:t>
            </a:r>
          </a:p>
          <a:p>
            <a:pPr marL="0" indent="0">
              <a:buNone/>
            </a:pPr>
            <a:r>
              <a:rPr lang="en-IN" dirty="0"/>
              <a:t>In Python, an anonymous function is a function that is defined without a name.</a:t>
            </a:r>
          </a:p>
          <a:p>
            <a:endParaRPr lang="en-IN" dirty="0"/>
          </a:p>
          <a:p>
            <a:pPr marL="0" indent="0">
              <a:buNone/>
            </a:pPr>
            <a:r>
              <a:rPr lang="en-IN" dirty="0"/>
              <a:t>While normal functions are defined using the </a:t>
            </a:r>
            <a:r>
              <a:rPr lang="en-IN" dirty="0" err="1"/>
              <a:t>def</a:t>
            </a:r>
            <a:r>
              <a:rPr lang="en-IN" dirty="0"/>
              <a:t> keyword in Python, anonymous functions are defined using the lambda keyword.</a:t>
            </a:r>
          </a:p>
          <a:p>
            <a:endParaRPr lang="en-IN" dirty="0"/>
          </a:p>
          <a:p>
            <a:pPr marL="0" indent="0">
              <a:buNone/>
            </a:pPr>
            <a:r>
              <a:rPr lang="en-IN" dirty="0"/>
              <a:t>Hence, anonymous functions are also called lambda </a:t>
            </a:r>
            <a:r>
              <a:rPr lang="en-IN" dirty="0" smtClean="0"/>
              <a:t>functions.</a:t>
            </a:r>
          </a:p>
          <a:p>
            <a:pPr marL="0" indent="0">
              <a:buNone/>
            </a:pPr>
            <a:endParaRPr lang="en-IN" dirty="0" smtClean="0"/>
          </a:p>
          <a:p>
            <a:pPr marL="0" indent="0">
              <a:buNone/>
            </a:pPr>
            <a:r>
              <a:rPr lang="en-IN" dirty="0"/>
              <a:t>Syntax of Lambda Function in python</a:t>
            </a:r>
          </a:p>
          <a:p>
            <a:pPr marL="0" indent="0">
              <a:buNone/>
            </a:pPr>
            <a:r>
              <a:rPr lang="en-IN" dirty="0"/>
              <a:t>lambda arguments: </a:t>
            </a:r>
            <a:r>
              <a:rPr lang="en-IN" dirty="0" smtClean="0"/>
              <a:t>expression</a:t>
            </a:r>
          </a:p>
          <a:p>
            <a:pPr marL="0" indent="0">
              <a:buNone/>
            </a:pPr>
            <a:endParaRPr lang="en-IN" dirty="0"/>
          </a:p>
        </p:txBody>
      </p:sp>
      <p:sp>
        <p:nvSpPr>
          <p:cNvPr id="6" name="TextBox 5"/>
          <p:cNvSpPr txBox="1"/>
          <p:nvPr/>
        </p:nvSpPr>
        <p:spPr>
          <a:xfrm>
            <a:off x="6788727" y="1825625"/>
            <a:ext cx="4876800" cy="4247317"/>
          </a:xfrm>
          <a:prstGeom prst="rect">
            <a:avLst/>
          </a:prstGeom>
          <a:noFill/>
        </p:spPr>
        <p:txBody>
          <a:bodyPr wrap="square" rtlCol="0">
            <a:spAutoFit/>
          </a:bodyPr>
          <a:lstStyle/>
          <a:p>
            <a:r>
              <a:rPr lang="en-IN" dirty="0"/>
              <a:t># Program to show the use of lambda functions</a:t>
            </a:r>
          </a:p>
          <a:p>
            <a:endParaRPr lang="en-IN" dirty="0" smtClean="0"/>
          </a:p>
          <a:p>
            <a:r>
              <a:rPr lang="en-IN" dirty="0" smtClean="0"/>
              <a:t>double </a:t>
            </a:r>
            <a:r>
              <a:rPr lang="en-IN" dirty="0"/>
              <a:t>= lambda x: x * 2</a:t>
            </a:r>
          </a:p>
          <a:p>
            <a:endParaRPr lang="en-IN" dirty="0"/>
          </a:p>
          <a:p>
            <a:r>
              <a:rPr lang="en-IN" dirty="0"/>
              <a:t>print(double(5))</a:t>
            </a:r>
          </a:p>
          <a:p>
            <a:endParaRPr lang="en-IN" dirty="0" smtClean="0"/>
          </a:p>
          <a:p>
            <a:r>
              <a:rPr lang="en-IN" dirty="0" smtClean="0"/>
              <a:t>Output</a:t>
            </a:r>
            <a:endParaRPr lang="en-IN" dirty="0"/>
          </a:p>
          <a:p>
            <a:r>
              <a:rPr lang="en-IN" dirty="0" smtClean="0"/>
              <a:t>10</a:t>
            </a:r>
          </a:p>
          <a:p>
            <a:endParaRPr lang="en-US" dirty="0"/>
          </a:p>
          <a:p>
            <a:r>
              <a:rPr lang="en-IN" dirty="0" smtClean="0"/>
              <a:t>The above code is </a:t>
            </a:r>
            <a:r>
              <a:rPr lang="en-IN" dirty="0"/>
              <a:t>nearly the same as:</a:t>
            </a:r>
          </a:p>
          <a:p>
            <a:endParaRPr lang="en-IN" dirty="0"/>
          </a:p>
          <a:p>
            <a:r>
              <a:rPr lang="en-IN" dirty="0" err="1"/>
              <a:t>def</a:t>
            </a:r>
            <a:r>
              <a:rPr lang="en-IN" dirty="0"/>
              <a:t> double(x):</a:t>
            </a:r>
          </a:p>
          <a:p>
            <a:r>
              <a:rPr lang="en-IN" dirty="0"/>
              <a:t>   return x * </a:t>
            </a:r>
            <a:r>
              <a:rPr lang="en-IN" dirty="0" smtClean="0"/>
              <a:t>2</a:t>
            </a:r>
          </a:p>
          <a:p>
            <a:endParaRPr lang="en-US" dirty="0"/>
          </a:p>
          <a:p>
            <a:r>
              <a:rPr lang="en-US" dirty="0" smtClean="0"/>
              <a:t>Print(double(5))</a:t>
            </a:r>
            <a:endParaRPr lang="en-IN" dirty="0"/>
          </a:p>
        </p:txBody>
      </p:sp>
    </p:spTree>
    <p:extLst>
      <p:ext uri="{BB962C8B-B14F-4D97-AF65-F5344CB8AC3E}">
        <p14:creationId xmlns:p14="http://schemas.microsoft.com/office/powerpoint/2010/main" val="8699975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1782"/>
            <a:ext cx="10515600" cy="5775181"/>
          </a:xfrm>
        </p:spPr>
        <p:txBody>
          <a:bodyPr>
            <a:normAutofit fontScale="62500" lnSpcReduction="20000"/>
          </a:bodyPr>
          <a:lstStyle/>
          <a:p>
            <a:pPr marL="0" indent="0">
              <a:buNone/>
            </a:pPr>
            <a:r>
              <a:rPr lang="en-IN" sz="5200" dirty="0">
                <a:solidFill>
                  <a:schemeClr val="accent1">
                    <a:lumMod val="50000"/>
                  </a:schemeClr>
                </a:solidFill>
              </a:rPr>
              <a:t>Use</a:t>
            </a:r>
            <a:r>
              <a:rPr lang="en-IN" sz="5200" dirty="0"/>
              <a:t> </a:t>
            </a:r>
            <a:r>
              <a:rPr lang="en-IN" sz="5200" dirty="0">
                <a:solidFill>
                  <a:schemeClr val="accent1">
                    <a:lumMod val="50000"/>
                  </a:schemeClr>
                </a:solidFill>
              </a:rPr>
              <a:t>of</a:t>
            </a:r>
            <a:r>
              <a:rPr lang="en-IN" sz="5200" dirty="0"/>
              <a:t> </a:t>
            </a:r>
            <a:r>
              <a:rPr lang="en-IN" sz="5200" dirty="0">
                <a:solidFill>
                  <a:schemeClr val="accent1">
                    <a:lumMod val="50000"/>
                  </a:schemeClr>
                </a:solidFill>
              </a:rPr>
              <a:t>Lambda</a:t>
            </a:r>
            <a:r>
              <a:rPr lang="en-IN" sz="5200" dirty="0"/>
              <a:t> </a:t>
            </a:r>
            <a:r>
              <a:rPr lang="en-IN" sz="5200" dirty="0">
                <a:solidFill>
                  <a:schemeClr val="accent1">
                    <a:lumMod val="50000"/>
                  </a:schemeClr>
                </a:solidFill>
              </a:rPr>
              <a:t>Function</a:t>
            </a:r>
            <a:r>
              <a:rPr lang="en-IN" sz="5200" dirty="0"/>
              <a:t> </a:t>
            </a:r>
            <a:r>
              <a:rPr lang="en-IN" sz="5200" dirty="0">
                <a:solidFill>
                  <a:schemeClr val="accent1">
                    <a:lumMod val="50000"/>
                  </a:schemeClr>
                </a:solidFill>
              </a:rPr>
              <a:t>in</a:t>
            </a:r>
            <a:r>
              <a:rPr lang="en-IN" sz="5200" dirty="0"/>
              <a:t> </a:t>
            </a:r>
            <a:r>
              <a:rPr lang="en-IN" sz="5200" dirty="0">
                <a:solidFill>
                  <a:schemeClr val="accent1">
                    <a:lumMod val="50000"/>
                  </a:schemeClr>
                </a:solidFill>
              </a:rPr>
              <a:t>python</a:t>
            </a:r>
          </a:p>
          <a:p>
            <a:r>
              <a:rPr lang="en-IN" dirty="0"/>
              <a:t>We use lambda functions when we require a nameless function for a short period of time.</a:t>
            </a:r>
          </a:p>
          <a:p>
            <a:endParaRPr lang="en-IN" dirty="0"/>
          </a:p>
          <a:p>
            <a:r>
              <a:rPr lang="en-IN" dirty="0"/>
              <a:t>In Python, we generally use it as an argument to a higher-order function (a function that takes in other functions as arguments). Lambda functions are used along with built-in functions like filter(), map() </a:t>
            </a:r>
            <a:r>
              <a:rPr lang="en-IN" dirty="0" smtClean="0"/>
              <a:t>etc.</a:t>
            </a:r>
          </a:p>
          <a:p>
            <a:pPr marL="0" indent="0">
              <a:buNone/>
            </a:pPr>
            <a:endParaRPr lang="en-IN" dirty="0" smtClean="0"/>
          </a:p>
          <a:p>
            <a:pPr marL="0" indent="0">
              <a:buNone/>
            </a:pPr>
            <a:r>
              <a:rPr lang="en-IN" sz="4000" dirty="0"/>
              <a:t>M</a:t>
            </a:r>
            <a:r>
              <a:rPr lang="en-IN" sz="4000" dirty="0" smtClean="0"/>
              <a:t>ap</a:t>
            </a:r>
            <a:r>
              <a:rPr lang="en-IN" sz="4000" dirty="0"/>
              <a:t>()</a:t>
            </a:r>
          </a:p>
          <a:p>
            <a:pPr marL="0" indent="0">
              <a:buNone/>
            </a:pPr>
            <a:r>
              <a:rPr lang="en-IN" dirty="0"/>
              <a:t>The </a:t>
            </a:r>
            <a:r>
              <a:rPr lang="en-IN" dirty="0" smtClean="0"/>
              <a:t>map(</a:t>
            </a:r>
            <a:r>
              <a:rPr lang="en-IN" dirty="0" err="1" smtClean="0"/>
              <a:t>function,list</a:t>
            </a:r>
            <a:r>
              <a:rPr lang="en-IN" dirty="0" smtClean="0"/>
              <a:t> of values) </a:t>
            </a:r>
            <a:r>
              <a:rPr lang="en-IN" dirty="0"/>
              <a:t>function in Python takes in a function and a list.</a:t>
            </a:r>
          </a:p>
          <a:p>
            <a:pPr marL="0" indent="0">
              <a:buNone/>
            </a:pPr>
            <a:endParaRPr lang="en-IN" dirty="0"/>
          </a:p>
          <a:p>
            <a:pPr marL="0" indent="0">
              <a:buNone/>
            </a:pPr>
            <a:r>
              <a:rPr lang="en-IN" dirty="0"/>
              <a:t>The function is called with all the items in the list and a new list is returned which contains items returned by that function for each item</a:t>
            </a:r>
            <a:r>
              <a:rPr lang="en-IN" dirty="0" smtClean="0"/>
              <a:t>.</a:t>
            </a:r>
          </a:p>
          <a:p>
            <a:pPr marL="0" indent="0">
              <a:buNone/>
            </a:pPr>
            <a:endParaRPr lang="en-IN" dirty="0"/>
          </a:p>
          <a:p>
            <a:pPr marL="0" indent="0">
              <a:buNone/>
            </a:pPr>
            <a:r>
              <a:rPr lang="en-IN" sz="4000" dirty="0" smtClean="0"/>
              <a:t>Filter()</a:t>
            </a:r>
          </a:p>
          <a:p>
            <a:pPr marL="0" indent="0">
              <a:buNone/>
            </a:pPr>
            <a:r>
              <a:rPr lang="en-IN" dirty="0" smtClean="0"/>
              <a:t>The filter(</a:t>
            </a:r>
            <a:r>
              <a:rPr lang="en-IN" dirty="0" err="1" smtClean="0"/>
              <a:t>function,list</a:t>
            </a:r>
            <a:r>
              <a:rPr lang="en-IN" dirty="0" smtClean="0"/>
              <a:t> of values) </a:t>
            </a:r>
            <a:r>
              <a:rPr lang="en-IN" dirty="0"/>
              <a:t>function in Python takes in a function and a list as arguments.</a:t>
            </a:r>
          </a:p>
          <a:p>
            <a:pPr marL="0" indent="0">
              <a:buNone/>
            </a:pPr>
            <a:endParaRPr lang="en-IN" dirty="0"/>
          </a:p>
          <a:p>
            <a:pPr marL="0" indent="0">
              <a:buNone/>
            </a:pPr>
            <a:r>
              <a:rPr lang="en-IN" dirty="0"/>
              <a:t>The function is called with all the items in the list and a new list is returned which contains items for which the function evaluates to True.</a:t>
            </a:r>
          </a:p>
        </p:txBody>
      </p:sp>
    </p:spTree>
    <p:extLst>
      <p:ext uri="{BB962C8B-B14F-4D97-AF65-F5344CB8AC3E}">
        <p14:creationId xmlns:p14="http://schemas.microsoft.com/office/powerpoint/2010/main" val="19627166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Recursive</a:t>
            </a:r>
            <a:r>
              <a:rPr lang="en-US" dirty="0" smtClean="0"/>
              <a:t> </a:t>
            </a:r>
            <a:r>
              <a:rPr lang="en-US" dirty="0" smtClean="0">
                <a:solidFill>
                  <a:schemeClr val="accent1">
                    <a:lumMod val="50000"/>
                  </a:schemeClr>
                </a:solidFill>
              </a:rPr>
              <a:t>function</a:t>
            </a:r>
            <a:endParaRPr lang="en-IN" dirty="0">
              <a:solidFill>
                <a:schemeClr val="accent1">
                  <a:lumMod val="50000"/>
                </a:schemeClr>
              </a:solidFill>
            </a:endParaRPr>
          </a:p>
        </p:txBody>
      </p:sp>
      <p:sp>
        <p:nvSpPr>
          <p:cNvPr id="3" name="Content Placeholder 2"/>
          <p:cNvSpPr>
            <a:spLocks noGrp="1"/>
          </p:cNvSpPr>
          <p:nvPr>
            <p:ph idx="1"/>
          </p:nvPr>
        </p:nvSpPr>
        <p:spPr>
          <a:xfrm>
            <a:off x="838200" y="1825625"/>
            <a:ext cx="5659582" cy="4351338"/>
          </a:xfrm>
        </p:spPr>
        <p:txBody>
          <a:bodyPr>
            <a:normAutofit fontScale="77500" lnSpcReduction="20000"/>
          </a:bodyPr>
          <a:lstStyle/>
          <a:p>
            <a:pPr marL="0" indent="0">
              <a:buNone/>
            </a:pPr>
            <a:r>
              <a:rPr lang="en-IN" dirty="0"/>
              <a:t>What is recursion?</a:t>
            </a:r>
          </a:p>
          <a:p>
            <a:pPr marL="0" indent="0">
              <a:buNone/>
            </a:pPr>
            <a:r>
              <a:rPr lang="en-IN" dirty="0"/>
              <a:t>Recursion is the process of defining something in terms of itself.</a:t>
            </a:r>
          </a:p>
          <a:p>
            <a:pPr marL="0" indent="0">
              <a:buNone/>
            </a:pPr>
            <a:endParaRPr lang="en-IN" dirty="0"/>
          </a:p>
          <a:p>
            <a:pPr marL="0" indent="0">
              <a:buNone/>
            </a:pPr>
            <a:r>
              <a:rPr lang="en-IN" dirty="0"/>
              <a:t>A physical world example would be to place two parallel mirrors facing each other. Any object in between them would be reflected recursively.</a:t>
            </a:r>
          </a:p>
          <a:p>
            <a:pPr marL="0" indent="0">
              <a:buNone/>
            </a:pPr>
            <a:endParaRPr lang="en-IN" dirty="0"/>
          </a:p>
          <a:p>
            <a:pPr marL="0" indent="0">
              <a:buNone/>
            </a:pPr>
            <a:r>
              <a:rPr lang="en-IN" dirty="0"/>
              <a:t>Python Recursive Function</a:t>
            </a:r>
          </a:p>
          <a:p>
            <a:pPr marL="0" indent="0">
              <a:buNone/>
            </a:pPr>
            <a:r>
              <a:rPr lang="en-IN" dirty="0"/>
              <a:t>In Python, we know that a function can call other functions. It is even possible for the function to call itself. These types of construct are termed as recursive functions.</a:t>
            </a:r>
          </a:p>
        </p:txBody>
      </p:sp>
      <p:pic>
        <p:nvPicPr>
          <p:cNvPr id="5122" name="Picture 2" descr="Python Recursive Fun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402321"/>
            <a:ext cx="46482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0858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actorial by a recursive meth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056" y="195268"/>
            <a:ext cx="4821380" cy="64133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054" y="352026"/>
            <a:ext cx="5126182" cy="6032421"/>
          </a:xfrm>
          <a:prstGeom prst="rect">
            <a:avLst/>
          </a:prstGeom>
          <a:noFill/>
        </p:spPr>
        <p:txBody>
          <a:bodyPr wrap="square" rtlCol="0">
            <a:spAutoFit/>
          </a:bodyPr>
          <a:lstStyle/>
          <a:p>
            <a:r>
              <a:rPr lang="en-US" sz="4400" dirty="0" smtClean="0"/>
              <a:t>EXAMPLE</a:t>
            </a:r>
            <a:endParaRPr lang="en-IN" sz="4400" dirty="0" smtClean="0"/>
          </a:p>
          <a:p>
            <a:endParaRPr lang="en-IN" dirty="0"/>
          </a:p>
          <a:p>
            <a:r>
              <a:rPr lang="en-IN" dirty="0" err="1" smtClean="0"/>
              <a:t>def</a:t>
            </a:r>
            <a:r>
              <a:rPr lang="en-IN" dirty="0" smtClean="0"/>
              <a:t> factorial(n):</a:t>
            </a:r>
            <a:endParaRPr lang="en-IN" dirty="0"/>
          </a:p>
          <a:p>
            <a:r>
              <a:rPr lang="en-IN" dirty="0"/>
              <a:t>    """This is a recursive function</a:t>
            </a:r>
          </a:p>
          <a:p>
            <a:r>
              <a:rPr lang="en-IN" dirty="0"/>
              <a:t>    to find the factorial of an integer"""</a:t>
            </a:r>
          </a:p>
          <a:p>
            <a:endParaRPr lang="en-IN" dirty="0"/>
          </a:p>
          <a:p>
            <a:r>
              <a:rPr lang="en-IN" dirty="0"/>
              <a:t>    if </a:t>
            </a:r>
            <a:r>
              <a:rPr lang="en-IN" dirty="0" smtClean="0"/>
              <a:t>n </a:t>
            </a:r>
            <a:r>
              <a:rPr lang="en-IN" dirty="0"/>
              <a:t>== 1:</a:t>
            </a:r>
          </a:p>
          <a:p>
            <a:r>
              <a:rPr lang="en-IN" dirty="0"/>
              <a:t>        return 1</a:t>
            </a:r>
          </a:p>
          <a:p>
            <a:r>
              <a:rPr lang="en-IN" dirty="0"/>
              <a:t>    else:</a:t>
            </a:r>
          </a:p>
          <a:p>
            <a:r>
              <a:rPr lang="en-IN" dirty="0"/>
              <a:t>        return </a:t>
            </a:r>
            <a:r>
              <a:rPr lang="en-IN" dirty="0" smtClean="0"/>
              <a:t>(n </a:t>
            </a:r>
            <a:r>
              <a:rPr lang="en-IN" dirty="0"/>
              <a:t>* </a:t>
            </a:r>
            <a:r>
              <a:rPr lang="en-IN" dirty="0" smtClean="0"/>
              <a:t>factorial(n-1</a:t>
            </a:r>
            <a:r>
              <a:rPr lang="en-IN" dirty="0"/>
              <a:t>))</a:t>
            </a:r>
          </a:p>
          <a:p>
            <a:endParaRPr lang="en-IN" dirty="0"/>
          </a:p>
          <a:p>
            <a:endParaRPr lang="en-IN" dirty="0"/>
          </a:p>
          <a:p>
            <a:r>
              <a:rPr lang="en-IN" dirty="0" err="1"/>
              <a:t>num</a:t>
            </a:r>
            <a:r>
              <a:rPr lang="en-IN" dirty="0"/>
              <a:t> = 3</a:t>
            </a:r>
          </a:p>
          <a:p>
            <a:r>
              <a:rPr lang="en-IN" dirty="0"/>
              <a:t>print("The factorial of", </a:t>
            </a:r>
            <a:r>
              <a:rPr lang="en-IN" dirty="0" err="1"/>
              <a:t>num</a:t>
            </a:r>
            <a:r>
              <a:rPr lang="en-IN" dirty="0"/>
              <a:t>, "is", factorial(</a:t>
            </a:r>
            <a:r>
              <a:rPr lang="en-IN" dirty="0" err="1"/>
              <a:t>num</a:t>
            </a:r>
            <a:r>
              <a:rPr lang="en-IN" dirty="0"/>
              <a:t>))</a:t>
            </a:r>
          </a:p>
          <a:p>
            <a:endParaRPr lang="en-IN" dirty="0" smtClean="0"/>
          </a:p>
          <a:p>
            <a:endParaRPr lang="en-IN" dirty="0"/>
          </a:p>
          <a:p>
            <a:endParaRPr lang="en-IN" dirty="0" smtClean="0"/>
          </a:p>
          <a:p>
            <a:r>
              <a:rPr lang="en-IN" dirty="0" smtClean="0"/>
              <a:t>Output</a:t>
            </a:r>
            <a:endParaRPr lang="en-IN" dirty="0"/>
          </a:p>
          <a:p>
            <a:endParaRPr lang="en-IN" dirty="0"/>
          </a:p>
          <a:p>
            <a:r>
              <a:rPr lang="en-IN" dirty="0"/>
              <a:t>The factorial of 3 is 6</a:t>
            </a:r>
          </a:p>
        </p:txBody>
      </p:sp>
    </p:spTree>
    <p:extLst>
      <p:ext uri="{BB962C8B-B14F-4D97-AF65-F5344CB8AC3E}">
        <p14:creationId xmlns:p14="http://schemas.microsoft.com/office/powerpoint/2010/main" val="8580729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073" y="440169"/>
            <a:ext cx="10515600" cy="5932921"/>
          </a:xfrm>
        </p:spPr>
        <p:txBody>
          <a:bodyPr>
            <a:normAutofit fontScale="55000" lnSpcReduction="20000"/>
          </a:bodyPr>
          <a:lstStyle/>
          <a:p>
            <a:pPr marL="0" indent="0">
              <a:buNone/>
            </a:pPr>
            <a:r>
              <a:rPr lang="en-IN" sz="3900" dirty="0">
                <a:solidFill>
                  <a:schemeClr val="accent1">
                    <a:lumMod val="50000"/>
                  </a:schemeClr>
                </a:solidFill>
              </a:rPr>
              <a:t>PYTHON</a:t>
            </a:r>
            <a:r>
              <a:rPr lang="en-IN" sz="3900" dirty="0"/>
              <a:t> </a:t>
            </a:r>
            <a:r>
              <a:rPr lang="en-IN" sz="3900" dirty="0">
                <a:solidFill>
                  <a:schemeClr val="accent1">
                    <a:lumMod val="50000"/>
                  </a:schemeClr>
                </a:solidFill>
              </a:rPr>
              <a:t>RANDOM</a:t>
            </a:r>
            <a:r>
              <a:rPr lang="en-IN" sz="3900" dirty="0"/>
              <a:t> </a:t>
            </a:r>
            <a:r>
              <a:rPr lang="en-IN" sz="3900" dirty="0">
                <a:solidFill>
                  <a:schemeClr val="accent1">
                    <a:lumMod val="50000"/>
                  </a:schemeClr>
                </a:solidFill>
              </a:rPr>
              <a:t>MODULE</a:t>
            </a:r>
            <a:r>
              <a:rPr lang="en-IN" sz="3900" dirty="0"/>
              <a:t>:</a:t>
            </a:r>
          </a:p>
          <a:p>
            <a:pPr marL="0" indent="0">
              <a:buNone/>
            </a:pPr>
            <a:endParaRPr lang="en-IN" dirty="0"/>
          </a:p>
          <a:p>
            <a:pPr marL="0" indent="0">
              <a:buNone/>
            </a:pPr>
            <a:r>
              <a:rPr lang="en-IN" dirty="0"/>
              <a:t>Few functions inside Random Module:</a:t>
            </a:r>
          </a:p>
          <a:p>
            <a:pPr marL="0" indent="0">
              <a:buNone/>
            </a:pPr>
            <a:endParaRPr lang="en-IN" dirty="0"/>
          </a:p>
          <a:p>
            <a:pPr marL="0" indent="0">
              <a:buNone/>
            </a:pPr>
            <a:r>
              <a:rPr lang="en-IN" dirty="0"/>
              <a:t>1.random</a:t>
            </a:r>
            <a:r>
              <a:rPr lang="en-IN" dirty="0" smtClean="0"/>
              <a:t>()</a:t>
            </a:r>
          </a:p>
          <a:p>
            <a:pPr marL="0" indent="0">
              <a:buNone/>
            </a:pPr>
            <a:r>
              <a:rPr lang="en-US" dirty="0"/>
              <a:t>	</a:t>
            </a:r>
            <a:r>
              <a:rPr lang="en-IN" b="1" dirty="0" err="1"/>
              <a:t>random.random</a:t>
            </a:r>
            <a:r>
              <a:rPr lang="en-IN" b="1" dirty="0"/>
              <a:t>():</a:t>
            </a:r>
            <a:r>
              <a:rPr lang="en-IN" dirty="0"/>
              <a:t> Generates a random float number between 0.0 to 1.0. The function doesn't need any arguments.</a:t>
            </a:r>
          </a:p>
          <a:p>
            <a:pPr marL="0" indent="0">
              <a:buNone/>
            </a:pPr>
            <a:endParaRPr lang="en-IN" dirty="0"/>
          </a:p>
          <a:p>
            <a:pPr marL="0" indent="0">
              <a:buNone/>
            </a:pPr>
            <a:r>
              <a:rPr lang="en-IN" dirty="0"/>
              <a:t>2.randint</a:t>
            </a:r>
            <a:r>
              <a:rPr lang="en-IN" dirty="0" smtClean="0"/>
              <a:t>()</a:t>
            </a:r>
          </a:p>
          <a:p>
            <a:pPr marL="0" indent="0">
              <a:buNone/>
            </a:pPr>
            <a:r>
              <a:rPr lang="en-US" dirty="0"/>
              <a:t>	</a:t>
            </a:r>
            <a:r>
              <a:rPr lang="en-IN" b="1" dirty="0" err="1" smtClean="0"/>
              <a:t>random.randint</a:t>
            </a:r>
            <a:r>
              <a:rPr lang="en-IN" b="1" dirty="0" smtClean="0"/>
              <a:t>(</a:t>
            </a:r>
            <a:r>
              <a:rPr lang="en-IN" dirty="0" err="1"/>
              <a:t>startvalue,endvalue</a:t>
            </a:r>
            <a:r>
              <a:rPr lang="en-IN" b="1" dirty="0" smtClean="0"/>
              <a:t>):</a:t>
            </a:r>
            <a:r>
              <a:rPr lang="en-IN" dirty="0"/>
              <a:t> Returns a random integer between the specified integers.</a:t>
            </a:r>
          </a:p>
          <a:p>
            <a:pPr marL="0" indent="0">
              <a:buNone/>
            </a:pPr>
            <a:endParaRPr lang="en-IN" dirty="0"/>
          </a:p>
          <a:p>
            <a:pPr marL="0" indent="0">
              <a:buNone/>
            </a:pPr>
            <a:r>
              <a:rPr lang="en-IN" dirty="0"/>
              <a:t>3.randrange</a:t>
            </a:r>
            <a:r>
              <a:rPr lang="en-IN" dirty="0" smtClean="0"/>
              <a:t>()</a:t>
            </a:r>
            <a:endParaRPr lang="en-IN" dirty="0"/>
          </a:p>
          <a:p>
            <a:pPr marL="0" indent="0">
              <a:buNone/>
            </a:pPr>
            <a:r>
              <a:rPr lang="en-US" dirty="0" smtClean="0"/>
              <a:t>	</a:t>
            </a:r>
            <a:r>
              <a:rPr lang="en-IN" b="1" dirty="0" err="1" smtClean="0"/>
              <a:t>random.randrange</a:t>
            </a:r>
            <a:r>
              <a:rPr lang="en-IN" b="1" dirty="0" smtClean="0"/>
              <a:t>(</a:t>
            </a:r>
            <a:r>
              <a:rPr lang="en-IN" dirty="0" err="1"/>
              <a:t>startvalue,endvalue,stepvalue</a:t>
            </a:r>
            <a:r>
              <a:rPr lang="en-IN" b="1" dirty="0" smtClean="0"/>
              <a:t>):</a:t>
            </a:r>
            <a:r>
              <a:rPr lang="en-IN" dirty="0"/>
              <a:t> Returns a randomly selected element from the range created by the start, stop and step arguments. The value of start is 0 by default. Similarly, the value of step is 1 by default</a:t>
            </a:r>
            <a:r>
              <a:rPr lang="en-IN" dirty="0" smtClean="0"/>
              <a:t>.</a:t>
            </a:r>
          </a:p>
          <a:p>
            <a:pPr marL="0" indent="0">
              <a:buNone/>
            </a:pPr>
            <a:endParaRPr lang="en-IN" dirty="0"/>
          </a:p>
          <a:p>
            <a:pPr marL="0" indent="0">
              <a:buNone/>
            </a:pPr>
            <a:r>
              <a:rPr lang="en-IN" dirty="0" smtClean="0"/>
              <a:t>4.choice()</a:t>
            </a:r>
            <a:endParaRPr lang="en-IN" dirty="0"/>
          </a:p>
          <a:p>
            <a:pPr marL="0" indent="0">
              <a:buNone/>
            </a:pPr>
            <a:r>
              <a:rPr lang="en-US" dirty="0" smtClean="0"/>
              <a:t>	</a:t>
            </a:r>
            <a:r>
              <a:rPr lang="en-IN" b="1" dirty="0" err="1" smtClean="0"/>
              <a:t>random.choice</a:t>
            </a:r>
            <a:r>
              <a:rPr lang="en-IN" b="1" dirty="0" smtClean="0"/>
              <a:t>(</a:t>
            </a:r>
            <a:r>
              <a:rPr lang="en-IN" dirty="0" smtClean="0"/>
              <a:t>set </a:t>
            </a:r>
            <a:r>
              <a:rPr lang="en-IN" dirty="0"/>
              <a:t>of values in </a:t>
            </a:r>
            <a:r>
              <a:rPr lang="en-IN" dirty="0" err="1"/>
              <a:t>text,list</a:t>
            </a:r>
            <a:r>
              <a:rPr lang="en-IN" dirty="0"/>
              <a:t> or tuple</a:t>
            </a:r>
            <a:r>
              <a:rPr lang="en-IN" b="1" dirty="0" smtClean="0"/>
              <a:t>):</a:t>
            </a:r>
            <a:r>
              <a:rPr lang="en-IN" dirty="0"/>
              <a:t> Returns a randomly selected element from a non-empty sequence. An empty sequence as argument raises an </a:t>
            </a:r>
            <a:r>
              <a:rPr lang="en-IN" dirty="0" err="1"/>
              <a:t>IndexError</a:t>
            </a:r>
            <a:r>
              <a:rPr lang="en-IN" dirty="0" smtClean="0"/>
              <a:t>.</a:t>
            </a:r>
          </a:p>
          <a:p>
            <a:pPr marL="0" indent="0">
              <a:buNone/>
            </a:pPr>
            <a:endParaRPr lang="en-IN" dirty="0"/>
          </a:p>
          <a:p>
            <a:pPr marL="0" indent="0">
              <a:buNone/>
            </a:pPr>
            <a:r>
              <a:rPr lang="en-IN" dirty="0"/>
              <a:t>5.shuffle</a:t>
            </a:r>
            <a:r>
              <a:rPr lang="en-IN" dirty="0" smtClean="0"/>
              <a:t>()</a:t>
            </a:r>
          </a:p>
          <a:p>
            <a:pPr marL="0" indent="0">
              <a:buNone/>
            </a:pPr>
            <a:r>
              <a:rPr lang="en-US" dirty="0"/>
              <a:t>	</a:t>
            </a:r>
            <a:r>
              <a:rPr lang="en-IN" b="1" dirty="0" err="1"/>
              <a:t>random.shuffle</a:t>
            </a:r>
            <a:r>
              <a:rPr lang="en-IN" b="1" dirty="0"/>
              <a:t>(): </a:t>
            </a:r>
            <a:r>
              <a:rPr lang="en-IN" dirty="0"/>
              <a:t>This functions randomly reorders the elements in a list.</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33310381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0"/>
            <a:ext cx="12192000" cy="6856240"/>
          </a:xfrm>
          <a:prstGeom prst="rect">
            <a:avLst/>
          </a:prstGeom>
        </p:spPr>
      </p:pic>
    </p:spTree>
    <p:extLst>
      <p:ext uri="{BB962C8B-B14F-4D97-AF65-F5344CB8AC3E}">
        <p14:creationId xmlns:p14="http://schemas.microsoft.com/office/powerpoint/2010/main" val="25241983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a:xfrm>
            <a:off x="838200" y="1396134"/>
            <a:ext cx="10515600" cy="5351030"/>
          </a:xfrm>
        </p:spPr>
        <p:txBody>
          <a:bodyPr>
            <a:normAutofit fontScale="55000" lnSpcReduction="20000"/>
          </a:bodyPr>
          <a:lstStyle/>
          <a:p>
            <a:pPr marL="0" indent="0">
              <a:buNone/>
            </a:pPr>
            <a:r>
              <a:rPr lang="en-IN" dirty="0" smtClean="0"/>
              <a:t>1.What </a:t>
            </a:r>
            <a:r>
              <a:rPr lang="en-IN" dirty="0"/>
              <a:t>is the output of the add() function call</a:t>
            </a:r>
          </a:p>
          <a:p>
            <a:pPr marL="0" indent="0">
              <a:buNone/>
            </a:pPr>
            <a:endParaRPr lang="en-IN" dirty="0"/>
          </a:p>
          <a:p>
            <a:pPr marL="0" indent="0">
              <a:buNone/>
            </a:pPr>
            <a:r>
              <a:rPr lang="en-IN" dirty="0" err="1"/>
              <a:t>def</a:t>
            </a:r>
            <a:r>
              <a:rPr lang="en-IN" dirty="0"/>
              <a:t> add(a, b):</a:t>
            </a:r>
          </a:p>
          <a:p>
            <a:pPr marL="0" indent="0">
              <a:buNone/>
            </a:pPr>
            <a:r>
              <a:rPr lang="en-IN" dirty="0"/>
              <a:t>    return a+5, b+5</a:t>
            </a:r>
          </a:p>
          <a:p>
            <a:pPr marL="0" indent="0">
              <a:buNone/>
            </a:pPr>
            <a:endParaRPr lang="en-IN" dirty="0"/>
          </a:p>
          <a:p>
            <a:pPr marL="0" indent="0">
              <a:buNone/>
            </a:pPr>
            <a:r>
              <a:rPr lang="en-IN" dirty="0"/>
              <a:t>result = add(3, 2)</a:t>
            </a:r>
          </a:p>
          <a:p>
            <a:pPr marL="0" indent="0">
              <a:buNone/>
            </a:pPr>
            <a:r>
              <a:rPr lang="en-IN" dirty="0"/>
              <a:t>print(result</a:t>
            </a:r>
            <a:r>
              <a:rPr lang="en-IN" dirty="0" smtClean="0"/>
              <a:t>)</a:t>
            </a:r>
            <a:endParaRPr lang="en-IN" dirty="0"/>
          </a:p>
          <a:p>
            <a:pPr marL="514350" indent="-514350">
              <a:buFont typeface="+mj-lt"/>
              <a:buAutoNum type="alphaLcParenR"/>
            </a:pPr>
            <a:r>
              <a:rPr lang="en-IN" dirty="0"/>
              <a:t>15</a:t>
            </a:r>
          </a:p>
          <a:p>
            <a:pPr marL="514350" indent="-514350">
              <a:buFont typeface="+mj-lt"/>
              <a:buAutoNum type="alphaLcParenR"/>
            </a:pPr>
            <a:r>
              <a:rPr lang="en-IN" dirty="0"/>
              <a:t>8</a:t>
            </a:r>
          </a:p>
          <a:p>
            <a:pPr marL="514350" indent="-514350">
              <a:buFont typeface="+mj-lt"/>
              <a:buAutoNum type="alphaLcParenR"/>
            </a:pPr>
            <a:r>
              <a:rPr lang="en-IN" dirty="0"/>
              <a:t>(8, 7)</a:t>
            </a:r>
          </a:p>
          <a:p>
            <a:pPr marL="514350" indent="-514350">
              <a:buFont typeface="+mj-lt"/>
              <a:buAutoNum type="alphaLcParenR"/>
            </a:pPr>
            <a:r>
              <a:rPr lang="en-IN" dirty="0"/>
              <a:t>Syntax </a:t>
            </a:r>
            <a:r>
              <a:rPr lang="en-IN" dirty="0" smtClean="0"/>
              <a:t>Error</a:t>
            </a:r>
          </a:p>
          <a:p>
            <a:pPr marL="0" indent="0">
              <a:buNone/>
            </a:pPr>
            <a:endParaRPr lang="en-IN" dirty="0" smtClean="0"/>
          </a:p>
          <a:p>
            <a:pPr marL="0" indent="0">
              <a:buNone/>
            </a:pPr>
            <a:r>
              <a:rPr lang="en-US" dirty="0" smtClean="0"/>
              <a:t>2.</a:t>
            </a:r>
            <a:r>
              <a:rPr lang="en-IN" dirty="0"/>
              <a:t> </a:t>
            </a:r>
            <a:r>
              <a:rPr lang="en-IN" dirty="0" err="1"/>
              <a:t>str</a:t>
            </a:r>
            <a:r>
              <a:rPr lang="en-IN" dirty="0"/>
              <a:t> = “</a:t>
            </a:r>
            <a:r>
              <a:rPr lang="en-IN" dirty="0" smtClean="0"/>
              <a:t>PYTHON”</a:t>
            </a:r>
            <a:endParaRPr lang="en-IN" dirty="0"/>
          </a:p>
          <a:p>
            <a:pPr marL="0" indent="0">
              <a:buNone/>
            </a:pPr>
            <a:r>
              <a:rPr lang="en-IN" dirty="0"/>
              <a:t>Choose the correct function to pick a single character from a given string randomly</a:t>
            </a:r>
            <a:r>
              <a:rPr lang="en-IN" dirty="0" smtClean="0"/>
              <a:t>.</a:t>
            </a:r>
            <a:endParaRPr lang="en-IN" dirty="0"/>
          </a:p>
          <a:p>
            <a:pPr marL="514350" indent="-514350">
              <a:buFont typeface="+mj-lt"/>
              <a:buAutoNum type="alphaLcParenR"/>
            </a:pPr>
            <a:r>
              <a:rPr lang="en-IN" dirty="0" err="1"/>
              <a:t>random.sample</a:t>
            </a:r>
            <a:r>
              <a:rPr lang="en-IN" dirty="0"/>
              <a:t>(</a:t>
            </a:r>
            <a:r>
              <a:rPr lang="en-IN" dirty="0" err="1"/>
              <a:t>str</a:t>
            </a:r>
            <a:r>
              <a:rPr lang="en-IN" dirty="0"/>
              <a:t>)</a:t>
            </a:r>
          </a:p>
          <a:p>
            <a:pPr marL="514350" indent="-514350">
              <a:buFont typeface="+mj-lt"/>
              <a:buAutoNum type="alphaLcParenR"/>
            </a:pPr>
            <a:r>
              <a:rPr lang="en-IN" dirty="0" err="1"/>
              <a:t>random.choice</a:t>
            </a:r>
            <a:r>
              <a:rPr lang="en-IN" dirty="0"/>
              <a:t>(</a:t>
            </a:r>
            <a:r>
              <a:rPr lang="en-IN" dirty="0" err="1"/>
              <a:t>str</a:t>
            </a:r>
            <a:r>
              <a:rPr lang="en-IN" dirty="0"/>
              <a:t>)</a:t>
            </a:r>
          </a:p>
          <a:p>
            <a:pPr marL="514350" indent="-514350">
              <a:buFont typeface="+mj-lt"/>
              <a:buAutoNum type="alphaLcParenR"/>
            </a:pPr>
            <a:r>
              <a:rPr lang="en-IN" dirty="0" err="1"/>
              <a:t>random.get</a:t>
            </a:r>
            <a:r>
              <a:rPr lang="en-IN" dirty="0"/>
              <a:t>(</a:t>
            </a:r>
            <a:r>
              <a:rPr lang="en-IN" dirty="0" err="1"/>
              <a:t>str</a:t>
            </a:r>
            <a:r>
              <a:rPr lang="en-IN" dirty="0"/>
              <a:t>, 1)</a:t>
            </a:r>
          </a:p>
        </p:txBody>
      </p:sp>
    </p:spTree>
    <p:extLst>
      <p:ext uri="{BB962C8B-B14F-4D97-AF65-F5344CB8AC3E}">
        <p14:creationId xmlns:p14="http://schemas.microsoft.com/office/powerpoint/2010/main" val="24083597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1740"/>
            <a:ext cx="10515600" cy="6168441"/>
          </a:xfrm>
        </p:spPr>
        <p:txBody>
          <a:bodyPr>
            <a:normAutofit/>
          </a:bodyPr>
          <a:lstStyle/>
          <a:p>
            <a:pPr marL="0" indent="0">
              <a:buNone/>
            </a:pPr>
            <a:r>
              <a:rPr lang="en-IN" dirty="0" smtClean="0"/>
              <a:t>3.Choose </a:t>
            </a:r>
            <a:r>
              <a:rPr lang="en-IN" dirty="0"/>
              <a:t>the correct function from the following list to get the random integer between 99 to 200, which is divisible by 3.</a:t>
            </a:r>
          </a:p>
          <a:p>
            <a:pPr marL="0" indent="0">
              <a:buNone/>
            </a:pPr>
            <a:endParaRPr lang="en-IN" dirty="0"/>
          </a:p>
          <a:p>
            <a:pPr marL="514350" indent="-514350">
              <a:buFont typeface="+mj-lt"/>
              <a:buAutoNum type="alphaLcParenR"/>
            </a:pPr>
            <a:r>
              <a:rPr lang="en-IN" dirty="0" err="1"/>
              <a:t>random.randrange</a:t>
            </a:r>
            <a:r>
              <a:rPr lang="en-IN" dirty="0"/>
              <a:t>(99, 200, 3)</a:t>
            </a:r>
          </a:p>
          <a:p>
            <a:pPr marL="514350" indent="-514350">
              <a:buFont typeface="+mj-lt"/>
              <a:buAutoNum type="alphaLcParenR"/>
            </a:pPr>
            <a:r>
              <a:rPr lang="en-IN" dirty="0" err="1"/>
              <a:t>random.randint</a:t>
            </a:r>
            <a:r>
              <a:rPr lang="en-IN" dirty="0"/>
              <a:t>(99, 200, 3)</a:t>
            </a:r>
          </a:p>
          <a:p>
            <a:pPr marL="514350" indent="-514350">
              <a:buFont typeface="+mj-lt"/>
              <a:buAutoNum type="alphaLcParenR"/>
            </a:pPr>
            <a:r>
              <a:rPr lang="en-IN" dirty="0" err="1"/>
              <a:t>random.random</a:t>
            </a:r>
            <a:r>
              <a:rPr lang="en-IN" dirty="0"/>
              <a:t>(99, 200, 3</a:t>
            </a:r>
            <a:r>
              <a:rPr lang="en-IN" dirty="0" smtClean="0"/>
              <a:t>)</a:t>
            </a:r>
          </a:p>
          <a:p>
            <a:pPr marL="0" indent="0">
              <a:buNone/>
            </a:pPr>
            <a:endParaRPr lang="en-US" dirty="0"/>
          </a:p>
          <a:p>
            <a:pPr marL="0" indent="0">
              <a:buNone/>
            </a:pPr>
            <a:r>
              <a:rPr lang="en-US" dirty="0" smtClean="0"/>
              <a:t>4. From which module we can import factorial function?</a:t>
            </a:r>
          </a:p>
          <a:p>
            <a:pPr marL="0" indent="0">
              <a:buNone/>
            </a:pPr>
            <a:endParaRPr lang="en-US" dirty="0" smtClean="0"/>
          </a:p>
          <a:p>
            <a:pPr marL="0" indent="0">
              <a:buNone/>
            </a:pPr>
            <a:r>
              <a:rPr lang="en-US" dirty="0" smtClean="0"/>
              <a:t>5.</a:t>
            </a:r>
            <a:r>
              <a:rPr lang="en-IN" dirty="0" smtClean="0"/>
              <a:t> </a:t>
            </a:r>
            <a:r>
              <a:rPr lang="en-IN" dirty="0"/>
              <a:t>Python function always returns a </a:t>
            </a:r>
            <a:r>
              <a:rPr lang="en-IN" dirty="0" smtClean="0"/>
              <a:t>value?</a:t>
            </a:r>
            <a:endParaRPr lang="en-IN" dirty="0"/>
          </a:p>
          <a:p>
            <a:pPr marL="514350" indent="-514350">
              <a:buFont typeface="+mj-lt"/>
              <a:buAutoNum type="alphaLcParenR"/>
            </a:pPr>
            <a:r>
              <a:rPr lang="en-IN" dirty="0"/>
              <a:t>False</a:t>
            </a:r>
          </a:p>
          <a:p>
            <a:pPr marL="514350" indent="-514350">
              <a:buFont typeface="+mj-lt"/>
              <a:buAutoNum type="alphaLcParenR"/>
            </a:pPr>
            <a:r>
              <a:rPr lang="en-IN" dirty="0"/>
              <a:t>True</a:t>
            </a:r>
          </a:p>
        </p:txBody>
      </p:sp>
    </p:spTree>
    <p:extLst>
      <p:ext uri="{BB962C8B-B14F-4D97-AF65-F5344CB8AC3E}">
        <p14:creationId xmlns:p14="http://schemas.microsoft.com/office/powerpoint/2010/main" val="16334420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093" y="471488"/>
            <a:ext cx="7499535" cy="2396403"/>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528" y="2738005"/>
            <a:ext cx="5525799" cy="2216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9446" y="5775612"/>
            <a:ext cx="4879837" cy="472787"/>
          </a:xfrm>
          <a:prstGeom prst="rect">
            <a:avLst/>
          </a:prstGeom>
        </p:spPr>
      </p:pic>
      <p:sp>
        <p:nvSpPr>
          <p:cNvPr id="8" name="Rectangle 7"/>
          <p:cNvSpPr/>
          <p:nvPr/>
        </p:nvSpPr>
        <p:spPr>
          <a:xfrm>
            <a:off x="8575094" y="993378"/>
            <a:ext cx="1525739"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JAVA</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Rectangle 8"/>
          <p:cNvSpPr/>
          <p:nvPr/>
        </p:nvSpPr>
        <p:spPr>
          <a:xfrm>
            <a:off x="1010979" y="3384495"/>
            <a:ext cx="1247714" cy="923330"/>
          </a:xfrm>
          <a:prstGeom prst="rect">
            <a:avLst/>
          </a:prstGeom>
          <a:noFill/>
        </p:spPr>
        <p:txBody>
          <a:bodyPr wrap="none" lIns="91440" tIns="45720" rIns="91440" bIns="45720">
            <a:spAutoFit/>
          </a:bodyPr>
          <a:lstStyle/>
          <a:p>
            <a:pPr algn="ctr"/>
            <a:r>
              <a:rPr lang="en-US"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Rectangle 9"/>
          <p:cNvSpPr/>
          <p:nvPr/>
        </p:nvSpPr>
        <p:spPr>
          <a:xfrm>
            <a:off x="3396528" y="5550340"/>
            <a:ext cx="2613601" cy="923330"/>
          </a:xfrm>
          <a:prstGeom prst="rect">
            <a:avLst/>
          </a:prstGeom>
          <a:noFill/>
        </p:spPr>
        <p:txBody>
          <a:bodyPr wrap="none" lIns="91440" tIns="45720" rIns="91440" bIns="45720">
            <a:spAutoFit/>
          </a:bodyPr>
          <a:lstStyle/>
          <a:p>
            <a:pPr algn="ctr"/>
            <a:r>
              <a:rPr lang="en-US" sz="5400" b="1" cap="none" spc="0" dirty="0" smtClean="0">
                <a:ln w="6600">
                  <a:solidFill>
                    <a:schemeClr val="accent2"/>
                  </a:solidFill>
                  <a:prstDash val="solid"/>
                </a:ln>
                <a:solidFill>
                  <a:srgbClr val="FFFFFF"/>
                </a:solidFill>
                <a:effectLst>
                  <a:outerShdw dist="38100" dir="2700000" algn="tl" rotWithShape="0">
                    <a:schemeClr val="accent2"/>
                  </a:outerShdw>
                </a:effectLst>
              </a:rPr>
              <a:t>PYTHON</a:t>
            </a:r>
            <a:endParaRPr 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9763199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IN" dirty="0"/>
          </a:p>
        </p:txBody>
      </p:sp>
      <p:sp>
        <p:nvSpPr>
          <p:cNvPr id="3" name="Content Placeholder 2"/>
          <p:cNvSpPr>
            <a:spLocks noGrp="1"/>
          </p:cNvSpPr>
          <p:nvPr>
            <p:ph idx="1"/>
          </p:nvPr>
        </p:nvSpPr>
        <p:spPr/>
        <p:txBody>
          <a:bodyPr/>
          <a:lstStyle/>
          <a:p>
            <a:pPr marL="0" indent="0">
              <a:buNone/>
            </a:pPr>
            <a:r>
              <a:rPr lang="en-US" dirty="0" smtClean="0"/>
              <a:t>1.C</a:t>
            </a:r>
          </a:p>
          <a:p>
            <a:pPr marL="0" indent="0">
              <a:buNone/>
            </a:pPr>
            <a:r>
              <a:rPr lang="en-US" dirty="0" smtClean="0"/>
              <a:t>2.B</a:t>
            </a:r>
          </a:p>
          <a:p>
            <a:pPr marL="0" indent="0">
              <a:buNone/>
            </a:pPr>
            <a:r>
              <a:rPr lang="en-US" dirty="0" smtClean="0"/>
              <a:t>3.A</a:t>
            </a:r>
          </a:p>
          <a:p>
            <a:pPr marL="0" indent="0">
              <a:buNone/>
            </a:pPr>
            <a:r>
              <a:rPr lang="en-US" dirty="0" smtClean="0"/>
              <a:t>4. Import math</a:t>
            </a:r>
          </a:p>
          <a:p>
            <a:pPr marL="0" indent="0">
              <a:buNone/>
            </a:pPr>
            <a:r>
              <a:rPr lang="en-US" dirty="0" smtClean="0"/>
              <a:t>5. True(</a:t>
            </a:r>
            <a:r>
              <a:rPr lang="en-IN" dirty="0"/>
              <a:t>If you do not include any return statement in Python function, it automatically returns None. So, a python function always returns a value.</a:t>
            </a:r>
            <a:r>
              <a:rPr lang="en-US" dirty="0" smtClean="0"/>
              <a:t>)</a:t>
            </a:r>
          </a:p>
          <a:p>
            <a:pPr marL="0" indent="0">
              <a:buNone/>
            </a:pPr>
            <a:endParaRPr lang="en-US" dirty="0" smtClean="0"/>
          </a:p>
          <a:p>
            <a:pPr marL="0" indent="0">
              <a:buNone/>
            </a:pPr>
            <a:endParaRPr lang="en-US" dirty="0" smtClean="0"/>
          </a:p>
          <a:p>
            <a:pPr marL="0" indent="0">
              <a:buNone/>
            </a:pPr>
            <a:endParaRPr lang="en-IN" dirty="0"/>
          </a:p>
        </p:txBody>
      </p:sp>
    </p:spTree>
    <p:extLst>
      <p:ext uri="{BB962C8B-B14F-4D97-AF65-F5344CB8AC3E}">
        <p14:creationId xmlns:p14="http://schemas.microsoft.com/office/powerpoint/2010/main" val="9008836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21427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838200" y="642216"/>
            <a:ext cx="10515600" cy="826366"/>
          </a:xfrm>
        </p:spPr>
        <p:txBody>
          <a:bodyPr/>
          <a:lstStyle/>
          <a:p>
            <a:r>
              <a:rPr lang="en-US" dirty="0" smtClean="0">
                <a:solidFill>
                  <a:schemeClr val="bg1"/>
                </a:solidFill>
              </a:rPr>
              <a:t>TYPES OF ERRORS</a:t>
            </a:r>
            <a:endParaRPr lang="en-IN" dirty="0">
              <a:solidFill>
                <a:schemeClr val="bg1"/>
              </a:solidFill>
            </a:endParaRPr>
          </a:p>
        </p:txBody>
      </p:sp>
      <p:sp>
        <p:nvSpPr>
          <p:cNvPr id="3" name="Content Placeholder 2"/>
          <p:cNvSpPr>
            <a:spLocks noGrp="1"/>
          </p:cNvSpPr>
          <p:nvPr>
            <p:ph idx="1"/>
          </p:nvPr>
        </p:nvSpPr>
        <p:spPr>
          <a:xfrm>
            <a:off x="838200" y="1884219"/>
            <a:ext cx="10515600" cy="4351338"/>
          </a:xfrm>
        </p:spPr>
        <p:txBody>
          <a:bodyPr/>
          <a:lstStyle/>
          <a:p>
            <a:pPr marL="0" indent="0">
              <a:buNone/>
            </a:pPr>
            <a:r>
              <a:rPr lang="en-IN" dirty="0" smtClean="0">
                <a:solidFill>
                  <a:schemeClr val="bg1"/>
                </a:solidFill>
              </a:rPr>
              <a:t>	No </a:t>
            </a:r>
            <a:r>
              <a:rPr lang="en-IN" dirty="0">
                <a:solidFill>
                  <a:schemeClr val="bg1"/>
                </a:solidFill>
              </a:rPr>
              <a:t>matter how smart or how careful you are, errors are your constant companion. With practice, you will get slightly better at not making errors, and much, much better at finding and correcting them.</a:t>
            </a:r>
          </a:p>
          <a:p>
            <a:pPr marL="0" indent="0">
              <a:buNone/>
            </a:pPr>
            <a:r>
              <a:rPr lang="en-IN" dirty="0" smtClean="0">
                <a:solidFill>
                  <a:schemeClr val="bg1"/>
                </a:solidFill>
              </a:rPr>
              <a:t>There </a:t>
            </a:r>
            <a:r>
              <a:rPr lang="en-IN" dirty="0">
                <a:solidFill>
                  <a:schemeClr val="bg1"/>
                </a:solidFill>
              </a:rPr>
              <a:t>are three kinds of errors</a:t>
            </a:r>
            <a:r>
              <a:rPr lang="en-IN" dirty="0" smtClean="0">
                <a:solidFill>
                  <a:schemeClr val="bg1"/>
                </a:solidFill>
              </a:rPr>
              <a:t>:</a:t>
            </a:r>
          </a:p>
          <a:p>
            <a:r>
              <a:rPr lang="en-IN" dirty="0" smtClean="0">
                <a:solidFill>
                  <a:schemeClr val="bg1"/>
                </a:solidFill>
              </a:rPr>
              <a:t> </a:t>
            </a:r>
            <a:r>
              <a:rPr lang="en-IN" dirty="0">
                <a:solidFill>
                  <a:schemeClr val="bg1"/>
                </a:solidFill>
              </a:rPr>
              <a:t>syntax </a:t>
            </a:r>
            <a:r>
              <a:rPr lang="en-IN" dirty="0" smtClean="0">
                <a:solidFill>
                  <a:schemeClr val="bg1"/>
                </a:solidFill>
              </a:rPr>
              <a:t>errors </a:t>
            </a:r>
          </a:p>
          <a:p>
            <a:r>
              <a:rPr lang="en-IN" dirty="0" smtClean="0">
                <a:solidFill>
                  <a:schemeClr val="bg1"/>
                </a:solidFill>
              </a:rPr>
              <a:t> runtime errors</a:t>
            </a:r>
          </a:p>
          <a:p>
            <a:r>
              <a:rPr lang="en-IN" dirty="0" smtClean="0">
                <a:solidFill>
                  <a:schemeClr val="bg1"/>
                </a:solidFill>
              </a:rPr>
              <a:t> </a:t>
            </a:r>
            <a:r>
              <a:rPr lang="en-IN" dirty="0">
                <a:solidFill>
                  <a:schemeClr val="bg1"/>
                </a:solidFill>
              </a:rPr>
              <a:t>logic errors.</a:t>
            </a:r>
          </a:p>
          <a:p>
            <a:endParaRPr lang="en-IN" dirty="0">
              <a:solidFill>
                <a:schemeClr val="bg1"/>
              </a:solidFill>
            </a:endParaRPr>
          </a:p>
        </p:txBody>
      </p:sp>
    </p:spTree>
    <p:extLst>
      <p:ext uri="{BB962C8B-B14F-4D97-AF65-F5344CB8AC3E}">
        <p14:creationId xmlns:p14="http://schemas.microsoft.com/office/powerpoint/2010/main" val="359151683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SYNTAX ERRORS</a:t>
            </a:r>
            <a:endParaRPr lang="en-IN" b="1" dirty="0">
              <a:solidFill>
                <a:srgbClr val="0070C0"/>
              </a:solidFill>
            </a:endParaRPr>
          </a:p>
        </p:txBody>
      </p:sp>
      <p:sp>
        <p:nvSpPr>
          <p:cNvPr id="3" name="Content Placeholder 2"/>
          <p:cNvSpPr>
            <a:spLocks noGrp="1"/>
          </p:cNvSpPr>
          <p:nvPr>
            <p:ph idx="1"/>
          </p:nvPr>
        </p:nvSpPr>
        <p:spPr/>
        <p:txBody>
          <a:bodyPr/>
          <a:lstStyle/>
          <a:p>
            <a:pPr marL="0" indent="0">
              <a:buNone/>
            </a:pPr>
            <a:r>
              <a:rPr lang="en-IN" dirty="0" smtClean="0">
                <a:solidFill>
                  <a:srgbClr val="000000"/>
                </a:solidFill>
                <a:latin typeface="Times New Roman" panose="02020603050405020304" pitchFamily="18" charset="0"/>
              </a:rPr>
              <a:t>	These </a:t>
            </a:r>
            <a:r>
              <a:rPr lang="en-IN" dirty="0">
                <a:solidFill>
                  <a:srgbClr val="000000"/>
                </a:solidFill>
                <a:latin typeface="Times New Roman" panose="02020603050405020304" pitchFamily="18" charset="0"/>
              </a:rPr>
              <a:t>are errors where the compiler finds something wrong with your program, and you can't even try to execute it. For example, you may have incorrect punctuation, or may be trying to use a variable that hasn't been declared.</a:t>
            </a:r>
          </a:p>
          <a:p>
            <a:pPr marL="0" indent="0">
              <a:buNone/>
            </a:pPr>
            <a:r>
              <a:rPr lang="en-IN" dirty="0" smtClean="0">
                <a:solidFill>
                  <a:srgbClr val="000000"/>
                </a:solidFill>
                <a:latin typeface="Times New Roman" panose="02020603050405020304" pitchFamily="18" charset="0"/>
              </a:rPr>
              <a:t>	Syntax </a:t>
            </a:r>
            <a:r>
              <a:rPr lang="en-IN" dirty="0">
                <a:solidFill>
                  <a:srgbClr val="000000"/>
                </a:solidFill>
                <a:latin typeface="Times New Roman" panose="02020603050405020304" pitchFamily="18" charset="0"/>
              </a:rPr>
              <a:t>errors are the easiest to find and correct. The compiler will tell you where it got into trouble, and its best guess as to what you did wrong. Usually the error is on the exact line indicated by the compiler, or the line just before it; however, if the problem is incorrectly nested braces, the actual error may be at the beginning of the nested block.</a:t>
            </a:r>
          </a:p>
          <a:p>
            <a:endParaRPr lang="en-IN" dirty="0"/>
          </a:p>
        </p:txBody>
      </p:sp>
    </p:spTree>
    <p:extLst>
      <p:ext uri="{BB962C8B-B14F-4D97-AF65-F5344CB8AC3E}">
        <p14:creationId xmlns:p14="http://schemas.microsoft.com/office/powerpoint/2010/main" val="12054879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RUNTIME ERRORS</a:t>
            </a:r>
            <a:endParaRPr lang="en-IN" b="1" dirty="0">
              <a:solidFill>
                <a:srgbClr val="0070C0"/>
              </a:solidFill>
            </a:endParaRPr>
          </a:p>
        </p:txBody>
      </p:sp>
      <p:sp>
        <p:nvSpPr>
          <p:cNvPr id="3" name="Content Placeholder 2"/>
          <p:cNvSpPr>
            <a:spLocks noGrp="1"/>
          </p:cNvSpPr>
          <p:nvPr>
            <p:ph idx="1"/>
          </p:nvPr>
        </p:nvSpPr>
        <p:spPr/>
        <p:txBody>
          <a:bodyPr/>
          <a:lstStyle/>
          <a:p>
            <a:pPr marL="0" indent="0">
              <a:buNone/>
            </a:pPr>
            <a:r>
              <a:rPr lang="en-IN" dirty="0" smtClean="0">
                <a:solidFill>
                  <a:srgbClr val="222222"/>
                </a:solidFill>
                <a:latin typeface="arial" panose="020B0604020202020204" pitchFamily="34" charset="0"/>
              </a:rPr>
              <a:t>	A runtime error</a:t>
            </a:r>
            <a:r>
              <a:rPr lang="en-IN" dirty="0">
                <a:solidFill>
                  <a:srgbClr val="222222"/>
                </a:solidFill>
                <a:latin typeface="arial" panose="020B0604020202020204" pitchFamily="34" charset="0"/>
              </a:rPr>
              <a:t> is an </a:t>
            </a:r>
            <a:r>
              <a:rPr lang="en-IN" dirty="0" smtClean="0">
                <a:solidFill>
                  <a:srgbClr val="222222"/>
                </a:solidFill>
                <a:latin typeface="arial" panose="020B0604020202020204" pitchFamily="34" charset="0"/>
              </a:rPr>
              <a:t>application error</a:t>
            </a:r>
            <a:r>
              <a:rPr lang="en-IN" dirty="0">
                <a:solidFill>
                  <a:srgbClr val="222222"/>
                </a:solidFill>
                <a:latin typeface="arial" panose="020B0604020202020204" pitchFamily="34" charset="0"/>
              </a:rPr>
              <a:t> that occurs during program </a:t>
            </a:r>
            <a:r>
              <a:rPr lang="en-IN" b="1" dirty="0">
                <a:solidFill>
                  <a:srgbClr val="222222"/>
                </a:solidFill>
                <a:latin typeface="arial" panose="020B0604020202020204" pitchFamily="34" charset="0"/>
              </a:rPr>
              <a:t>execution</a:t>
            </a:r>
            <a:r>
              <a:rPr lang="en-IN" dirty="0" smtClean="0">
                <a:solidFill>
                  <a:srgbClr val="222222"/>
                </a:solidFill>
                <a:latin typeface="arial" panose="020B0604020202020204" pitchFamily="34" charset="0"/>
              </a:rPr>
              <a:t>. Runtime errors</a:t>
            </a:r>
            <a:r>
              <a:rPr lang="en-IN" dirty="0">
                <a:solidFill>
                  <a:srgbClr val="222222"/>
                </a:solidFill>
                <a:latin typeface="arial" panose="020B0604020202020204" pitchFamily="34" charset="0"/>
              </a:rPr>
              <a:t> are usually a category of exception that encompasses a variety of more </a:t>
            </a:r>
            <a:r>
              <a:rPr lang="en-IN" dirty="0" smtClean="0">
                <a:solidFill>
                  <a:srgbClr val="222222"/>
                </a:solidFill>
                <a:latin typeface="arial" panose="020B0604020202020204" pitchFamily="34" charset="0"/>
              </a:rPr>
              <a:t>specific error</a:t>
            </a:r>
            <a:r>
              <a:rPr lang="en-IN" dirty="0">
                <a:solidFill>
                  <a:srgbClr val="222222"/>
                </a:solidFill>
                <a:latin typeface="arial" panose="020B0604020202020204" pitchFamily="34" charset="0"/>
              </a:rPr>
              <a:t> types such as logic </a:t>
            </a:r>
            <a:r>
              <a:rPr lang="en-IN" b="1" dirty="0">
                <a:solidFill>
                  <a:srgbClr val="222222"/>
                </a:solidFill>
                <a:latin typeface="arial" panose="020B0604020202020204" pitchFamily="34" charset="0"/>
              </a:rPr>
              <a:t>errors</a:t>
            </a:r>
            <a:r>
              <a:rPr lang="en-IN" dirty="0">
                <a:solidFill>
                  <a:srgbClr val="222222"/>
                </a:solidFill>
                <a:latin typeface="arial" panose="020B0604020202020204" pitchFamily="34" charset="0"/>
              </a:rPr>
              <a:t> , IO </a:t>
            </a:r>
            <a:r>
              <a:rPr lang="en-IN" b="1" dirty="0">
                <a:solidFill>
                  <a:srgbClr val="222222"/>
                </a:solidFill>
                <a:latin typeface="arial" panose="020B0604020202020204" pitchFamily="34" charset="0"/>
              </a:rPr>
              <a:t>errors</a:t>
            </a:r>
            <a:r>
              <a:rPr lang="en-IN" dirty="0">
                <a:solidFill>
                  <a:srgbClr val="222222"/>
                </a:solidFill>
                <a:latin typeface="arial" panose="020B0604020202020204" pitchFamily="34" charset="0"/>
              </a:rPr>
              <a:t> , encoding </a:t>
            </a:r>
            <a:r>
              <a:rPr lang="en-IN" b="1" dirty="0">
                <a:solidFill>
                  <a:srgbClr val="222222"/>
                </a:solidFill>
                <a:latin typeface="arial" panose="020B0604020202020204" pitchFamily="34" charset="0"/>
              </a:rPr>
              <a:t>errors</a:t>
            </a:r>
            <a:r>
              <a:rPr lang="en-IN" dirty="0">
                <a:solidFill>
                  <a:srgbClr val="222222"/>
                </a:solidFill>
                <a:latin typeface="arial" panose="020B0604020202020204" pitchFamily="34" charset="0"/>
              </a:rPr>
              <a:t> , undefined object </a:t>
            </a:r>
            <a:r>
              <a:rPr lang="en-IN" b="1" dirty="0">
                <a:solidFill>
                  <a:srgbClr val="222222"/>
                </a:solidFill>
                <a:latin typeface="arial" panose="020B0604020202020204" pitchFamily="34" charset="0"/>
              </a:rPr>
              <a:t>errors</a:t>
            </a:r>
            <a:r>
              <a:rPr lang="en-IN" dirty="0">
                <a:solidFill>
                  <a:srgbClr val="222222"/>
                </a:solidFill>
                <a:latin typeface="arial" panose="020B0604020202020204" pitchFamily="34" charset="0"/>
              </a:rPr>
              <a:t> , division by zero </a:t>
            </a:r>
            <a:r>
              <a:rPr lang="en-IN" b="1" dirty="0">
                <a:solidFill>
                  <a:srgbClr val="222222"/>
                </a:solidFill>
                <a:latin typeface="arial" panose="020B0604020202020204" pitchFamily="34" charset="0"/>
              </a:rPr>
              <a:t>errors</a:t>
            </a:r>
            <a:r>
              <a:rPr lang="en-IN" dirty="0">
                <a:solidFill>
                  <a:srgbClr val="222222"/>
                </a:solidFill>
                <a:latin typeface="arial" panose="020B0604020202020204" pitchFamily="34" charset="0"/>
              </a:rPr>
              <a:t> , and many </a:t>
            </a:r>
            <a:r>
              <a:rPr lang="en-IN" dirty="0" smtClean="0">
                <a:solidFill>
                  <a:srgbClr val="222222"/>
                </a:solidFill>
                <a:latin typeface="arial" panose="020B0604020202020204" pitchFamily="34" charset="0"/>
              </a:rPr>
              <a:t>more.</a:t>
            </a:r>
          </a:p>
          <a:p>
            <a:pPr marL="0" indent="0">
              <a:buNone/>
            </a:pPr>
            <a:r>
              <a:rPr lang="en-US" dirty="0" smtClean="0">
                <a:solidFill>
                  <a:srgbClr val="222222"/>
                </a:solidFill>
                <a:latin typeface="arial" panose="020B0604020202020204" pitchFamily="34" charset="0"/>
              </a:rPr>
              <a:t>	</a:t>
            </a:r>
            <a:r>
              <a:rPr lang="en-IN" dirty="0" smtClean="0">
                <a:solidFill>
                  <a:srgbClr val="222222"/>
                </a:solidFill>
                <a:latin typeface="arial" panose="020B0604020202020204" pitchFamily="34" charset="0"/>
              </a:rPr>
              <a:t>A </a:t>
            </a:r>
            <a:r>
              <a:rPr lang="en-IN" dirty="0">
                <a:solidFill>
                  <a:srgbClr val="222222"/>
                </a:solidFill>
                <a:latin typeface="arial" panose="020B0604020202020204" pitchFamily="34" charset="0"/>
              </a:rPr>
              <a:t>program with a </a:t>
            </a:r>
            <a:r>
              <a:rPr lang="en-IN" b="1" dirty="0">
                <a:solidFill>
                  <a:srgbClr val="222222"/>
                </a:solidFill>
                <a:latin typeface="arial" panose="020B0604020202020204" pitchFamily="34" charset="0"/>
              </a:rPr>
              <a:t>runtime error</a:t>
            </a:r>
            <a:r>
              <a:rPr lang="en-IN" dirty="0">
                <a:solidFill>
                  <a:srgbClr val="222222"/>
                </a:solidFill>
                <a:latin typeface="arial" panose="020B0604020202020204" pitchFamily="34" charset="0"/>
              </a:rPr>
              <a:t> is one that passed the interpreter's syntax checks, and started to execute.</a:t>
            </a:r>
            <a:endParaRPr lang="en-IN" dirty="0"/>
          </a:p>
        </p:txBody>
      </p:sp>
    </p:spTree>
    <p:extLst>
      <p:ext uri="{BB962C8B-B14F-4D97-AF65-F5344CB8AC3E}">
        <p14:creationId xmlns:p14="http://schemas.microsoft.com/office/powerpoint/2010/main" val="7956071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LOGIC ERRORS</a:t>
            </a:r>
            <a:endParaRPr lang="en-IN" b="1" dirty="0">
              <a:solidFill>
                <a:srgbClr val="0070C0"/>
              </a:solidFill>
            </a:endParaRPr>
          </a:p>
        </p:txBody>
      </p:sp>
      <p:sp>
        <p:nvSpPr>
          <p:cNvPr id="3" name="Content Placeholder 2"/>
          <p:cNvSpPr>
            <a:spLocks noGrp="1"/>
          </p:cNvSpPr>
          <p:nvPr>
            <p:ph idx="1"/>
          </p:nvPr>
        </p:nvSpPr>
        <p:spPr/>
        <p:txBody>
          <a:bodyPr>
            <a:normAutofit lnSpcReduction="10000"/>
          </a:bodyPr>
          <a:lstStyle/>
          <a:p>
            <a:pPr marL="0" indent="0">
              <a:buNone/>
            </a:pPr>
            <a:r>
              <a:rPr lang="en-US" dirty="0" smtClean="0"/>
              <a:t>	</a:t>
            </a:r>
            <a:r>
              <a:rPr lang="en-IN" dirty="0">
                <a:solidFill>
                  <a:srgbClr val="000000"/>
                </a:solidFill>
                <a:latin typeface="Times New Roman" panose="02020603050405020304" pitchFamily="18" charset="0"/>
              </a:rPr>
              <a:t>A logic error, or </a:t>
            </a:r>
            <a:r>
              <a:rPr lang="en-IN" b="1" dirty="0">
                <a:solidFill>
                  <a:srgbClr val="000000"/>
                </a:solidFill>
                <a:latin typeface="Times New Roman" panose="02020603050405020304" pitchFamily="18" charset="0"/>
              </a:rPr>
              <a:t>bug</a:t>
            </a:r>
            <a:r>
              <a:rPr lang="en-IN" dirty="0">
                <a:solidFill>
                  <a:srgbClr val="000000"/>
                </a:solidFill>
                <a:latin typeface="Times New Roman" panose="02020603050405020304" pitchFamily="18" charset="0"/>
              </a:rPr>
              <a:t>, is when your program compiles and runs, but does the wrong thing. The Java system, of course, has no idea what your program is </a:t>
            </a:r>
            <a:r>
              <a:rPr lang="en-IN" i="1" dirty="0">
                <a:solidFill>
                  <a:srgbClr val="000000"/>
                </a:solidFill>
                <a:latin typeface="Times New Roman" panose="02020603050405020304" pitchFamily="18" charset="0"/>
              </a:rPr>
              <a:t>supposed</a:t>
            </a:r>
            <a:r>
              <a:rPr lang="en-IN" dirty="0">
                <a:solidFill>
                  <a:srgbClr val="000000"/>
                </a:solidFill>
                <a:latin typeface="Times New Roman" panose="02020603050405020304" pitchFamily="18" charset="0"/>
              </a:rPr>
              <a:t> to do, so it provides no additional information to help you find the error.</a:t>
            </a:r>
          </a:p>
          <a:p>
            <a:pPr marL="0" indent="0">
              <a:buNone/>
            </a:pPr>
            <a:r>
              <a:rPr lang="en-IN" dirty="0">
                <a:solidFill>
                  <a:srgbClr val="000000"/>
                </a:solidFill>
                <a:latin typeface="Times New Roman" panose="02020603050405020304" pitchFamily="18" charset="0"/>
              </a:rPr>
              <a:t>Ways to track down a logic error include:</a:t>
            </a:r>
          </a:p>
          <a:p>
            <a:r>
              <a:rPr lang="en-IN" dirty="0">
                <a:solidFill>
                  <a:srgbClr val="000000"/>
                </a:solidFill>
                <a:latin typeface="Times New Roman" panose="02020603050405020304" pitchFamily="18" charset="0"/>
              </a:rPr>
              <a:t>Think about what the program must have done in order to produce the results it did. This will lead you to where the error must have occurred.</a:t>
            </a:r>
          </a:p>
          <a:p>
            <a:r>
              <a:rPr lang="en-IN" dirty="0">
                <a:solidFill>
                  <a:srgbClr val="000000"/>
                </a:solidFill>
                <a:latin typeface="Times New Roman" panose="02020603050405020304" pitchFamily="18" charset="0"/>
              </a:rPr>
              <a:t>Put in print statements to help you figure out what the program is actually doing.</a:t>
            </a:r>
          </a:p>
          <a:p>
            <a:r>
              <a:rPr lang="en-IN" dirty="0">
                <a:solidFill>
                  <a:srgbClr val="000000"/>
                </a:solidFill>
                <a:latin typeface="Times New Roman" panose="02020603050405020304" pitchFamily="18" charset="0"/>
              </a:rPr>
              <a:t>Use a </a:t>
            </a:r>
            <a:r>
              <a:rPr lang="en-IN" b="1" dirty="0">
                <a:solidFill>
                  <a:srgbClr val="000000"/>
                </a:solidFill>
                <a:latin typeface="Times New Roman" panose="02020603050405020304" pitchFamily="18" charset="0"/>
              </a:rPr>
              <a:t>debugger</a:t>
            </a:r>
            <a:r>
              <a:rPr lang="en-IN" dirty="0">
                <a:solidFill>
                  <a:srgbClr val="000000"/>
                </a:solidFill>
                <a:latin typeface="Times New Roman" panose="02020603050405020304" pitchFamily="18" charset="0"/>
              </a:rPr>
              <a:t> to step through your program and watch what it does.</a:t>
            </a:r>
          </a:p>
          <a:p>
            <a:pPr marL="0" indent="0">
              <a:buNone/>
            </a:pPr>
            <a:endParaRPr lang="en-IN" dirty="0"/>
          </a:p>
        </p:txBody>
      </p:sp>
    </p:spTree>
    <p:extLst>
      <p:ext uri="{BB962C8B-B14F-4D97-AF65-F5344CB8AC3E}">
        <p14:creationId xmlns:p14="http://schemas.microsoft.com/office/powerpoint/2010/main" val="17305311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 Handling in python</a:t>
            </a:r>
            <a:endParaRPr lang="en-IN" dirty="0"/>
          </a:p>
        </p:txBody>
      </p:sp>
      <p:pic>
        <p:nvPicPr>
          <p:cNvPr id="4" name="Content Placeholder 3"/>
          <p:cNvPicPr>
            <a:picLocks noGrp="1" noChangeAspect="1"/>
          </p:cNvPicPr>
          <p:nvPr>
            <p:ph idx="1"/>
          </p:nvPr>
        </p:nvPicPr>
        <p:blipFill>
          <a:blip r:embed="rId2"/>
          <a:stretch>
            <a:fillRect/>
          </a:stretch>
        </p:blipFill>
        <p:spPr>
          <a:xfrm>
            <a:off x="838200" y="1904209"/>
            <a:ext cx="10515600" cy="4194170"/>
          </a:xfrm>
          <a:prstGeom prst="rect">
            <a:avLst/>
          </a:prstGeom>
        </p:spPr>
      </p:pic>
    </p:spTree>
    <p:extLst>
      <p:ext uri="{BB962C8B-B14F-4D97-AF65-F5344CB8AC3E}">
        <p14:creationId xmlns:p14="http://schemas.microsoft.com/office/powerpoint/2010/main" val="4772064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ow to learn 'Python + REGEX' ?. Python + regular expressions (RegEx)… | by  Scientific Programming Team | Scientific Programming School — Official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190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Python </a:t>
            </a:r>
            <a:r>
              <a:rPr lang="en-US" b="1" dirty="0" err="1" smtClean="0">
                <a:solidFill>
                  <a:srgbClr val="0070C0"/>
                </a:solidFill>
              </a:rPr>
              <a:t>RegEx</a:t>
            </a:r>
            <a:endParaRPr lang="en-IN" b="1" dirty="0">
              <a:solidFill>
                <a:srgbClr val="0070C0"/>
              </a:solidFill>
            </a:endParaRPr>
          </a:p>
        </p:txBody>
      </p:sp>
      <p:sp>
        <p:nvSpPr>
          <p:cNvPr id="3" name="Content Placeholder 2"/>
          <p:cNvSpPr>
            <a:spLocks noGrp="1"/>
          </p:cNvSpPr>
          <p:nvPr>
            <p:ph idx="1"/>
          </p:nvPr>
        </p:nvSpPr>
        <p:spPr/>
        <p:txBody>
          <a:bodyPr>
            <a:normAutofit fontScale="77500" lnSpcReduction="20000"/>
          </a:bodyPr>
          <a:lstStyle/>
          <a:p>
            <a:r>
              <a:rPr lang="en-IN" dirty="0"/>
              <a:t>A </a:t>
            </a:r>
            <a:r>
              <a:rPr lang="en-IN" dirty="0" err="1"/>
              <a:t>RegEx</a:t>
            </a:r>
            <a:r>
              <a:rPr lang="en-IN" dirty="0"/>
              <a:t>, or Regular Expression, is a sequence of characters that forms a search pattern.</a:t>
            </a:r>
          </a:p>
          <a:p>
            <a:r>
              <a:rPr lang="en-IN" dirty="0" err="1"/>
              <a:t>RegEx</a:t>
            </a:r>
            <a:r>
              <a:rPr lang="en-IN" dirty="0"/>
              <a:t> can be used to check if a string contains the specified search pattern</a:t>
            </a:r>
            <a:r>
              <a:rPr lang="en-IN" dirty="0" smtClean="0"/>
              <a:t>.</a:t>
            </a:r>
          </a:p>
          <a:p>
            <a:r>
              <a:rPr lang="en-IN" dirty="0"/>
              <a:t>Python has a built-in package called re, which can be used to work with Regular Expressions</a:t>
            </a:r>
            <a:r>
              <a:rPr lang="en-IN" dirty="0" smtClean="0"/>
              <a:t>.</a:t>
            </a:r>
          </a:p>
          <a:p>
            <a:pPr marL="0" indent="0">
              <a:buNone/>
            </a:pPr>
            <a:r>
              <a:rPr lang="en-IN" dirty="0" err="1"/>
              <a:t>RegEx</a:t>
            </a:r>
            <a:r>
              <a:rPr lang="en-IN" dirty="0"/>
              <a:t> Functions</a:t>
            </a:r>
          </a:p>
          <a:p>
            <a:pPr marL="0" indent="0">
              <a:buNone/>
            </a:pPr>
            <a:r>
              <a:rPr lang="en-IN" dirty="0"/>
              <a:t>The re module offers a set of functions that allows us to search a string for a match:</a:t>
            </a:r>
          </a:p>
          <a:p>
            <a:pPr marL="0" indent="0">
              <a:buNone/>
            </a:pPr>
            <a:endParaRPr lang="en-IN" dirty="0"/>
          </a:p>
          <a:p>
            <a:pPr marL="0" indent="0">
              <a:buNone/>
            </a:pPr>
            <a:r>
              <a:rPr lang="en-IN" dirty="0"/>
              <a:t>Function	Description</a:t>
            </a:r>
          </a:p>
          <a:p>
            <a:pPr marL="0" indent="0">
              <a:buNone/>
            </a:pPr>
            <a:r>
              <a:rPr lang="en-IN" dirty="0" err="1" smtClean="0"/>
              <a:t>findall</a:t>
            </a:r>
            <a:r>
              <a:rPr lang="en-IN" dirty="0" smtClean="0"/>
              <a:t>()</a:t>
            </a:r>
            <a:r>
              <a:rPr lang="en-IN" dirty="0"/>
              <a:t>	</a:t>
            </a:r>
            <a:r>
              <a:rPr lang="en-IN" dirty="0" smtClean="0"/>
              <a:t>	Returns </a:t>
            </a:r>
            <a:r>
              <a:rPr lang="en-IN" dirty="0"/>
              <a:t>a list containing all matches</a:t>
            </a:r>
          </a:p>
          <a:p>
            <a:pPr marL="0" indent="0">
              <a:buNone/>
            </a:pPr>
            <a:r>
              <a:rPr lang="en-IN" dirty="0" smtClean="0"/>
              <a:t>Search()	Returns </a:t>
            </a:r>
            <a:r>
              <a:rPr lang="en-IN" dirty="0"/>
              <a:t>a Match object if there is a match anywhere in the string</a:t>
            </a:r>
          </a:p>
          <a:p>
            <a:pPr marL="0" indent="0">
              <a:buNone/>
            </a:pPr>
            <a:r>
              <a:rPr lang="en-IN" dirty="0" smtClean="0"/>
              <a:t>Split()</a:t>
            </a:r>
            <a:r>
              <a:rPr lang="en-IN" dirty="0"/>
              <a:t>	</a:t>
            </a:r>
            <a:r>
              <a:rPr lang="en-IN" dirty="0" smtClean="0"/>
              <a:t>	Returns </a:t>
            </a:r>
            <a:r>
              <a:rPr lang="en-IN" dirty="0"/>
              <a:t>a list where the string has been split at each match</a:t>
            </a:r>
          </a:p>
          <a:p>
            <a:pPr marL="0" indent="0">
              <a:buNone/>
            </a:pPr>
            <a:r>
              <a:rPr lang="en-IN" dirty="0" smtClean="0"/>
              <a:t>Sub()</a:t>
            </a:r>
            <a:r>
              <a:rPr lang="en-IN" dirty="0"/>
              <a:t>	</a:t>
            </a:r>
            <a:r>
              <a:rPr lang="en-IN" dirty="0" smtClean="0"/>
              <a:t>	Replaces </a:t>
            </a:r>
            <a:r>
              <a:rPr lang="en-IN" dirty="0"/>
              <a:t>one or many matches with a string</a:t>
            </a:r>
          </a:p>
          <a:p>
            <a:pPr marL="0" indent="0">
              <a:buNone/>
            </a:pPr>
            <a:endParaRPr lang="en-IN" dirty="0"/>
          </a:p>
        </p:txBody>
      </p:sp>
    </p:spTree>
    <p:extLst>
      <p:ext uri="{BB962C8B-B14F-4D97-AF65-F5344CB8AC3E}">
        <p14:creationId xmlns:p14="http://schemas.microsoft.com/office/powerpoint/2010/main" val="1986644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smtClean="0">
                <a:solidFill>
                  <a:srgbClr val="0070C0"/>
                </a:solidFill>
              </a:rPr>
              <a:t>Metacharacters</a:t>
            </a:r>
            <a:endParaRPr lang="en-IN" b="1" dirty="0">
              <a:solidFill>
                <a:srgbClr val="0070C0"/>
              </a:solidFill>
            </a:endParaRPr>
          </a:p>
        </p:txBody>
      </p:sp>
      <p:sp>
        <p:nvSpPr>
          <p:cNvPr id="3" name="Content Placeholder 2"/>
          <p:cNvSpPr>
            <a:spLocks noGrp="1"/>
          </p:cNvSpPr>
          <p:nvPr>
            <p:ph idx="1"/>
          </p:nvPr>
        </p:nvSpPr>
        <p:spPr/>
        <p:txBody>
          <a:bodyPr>
            <a:normAutofit fontScale="62500" lnSpcReduction="20000"/>
          </a:bodyPr>
          <a:lstStyle/>
          <a:p>
            <a:pPr marL="0" indent="0">
              <a:buNone/>
            </a:pPr>
            <a:r>
              <a:rPr lang="en-IN" dirty="0" err="1"/>
              <a:t>Metacharacters</a:t>
            </a:r>
            <a:r>
              <a:rPr lang="en-IN" dirty="0"/>
              <a:t> are characters with a special meaning:</a:t>
            </a:r>
          </a:p>
          <a:p>
            <a:pPr marL="0" indent="0">
              <a:buNone/>
            </a:pPr>
            <a:endParaRPr lang="en-IN" dirty="0"/>
          </a:p>
          <a:p>
            <a:pPr marL="0" indent="0">
              <a:buNone/>
            </a:pPr>
            <a:r>
              <a:rPr lang="en-IN" dirty="0" smtClean="0"/>
              <a:t>Character</a:t>
            </a:r>
            <a:r>
              <a:rPr lang="en-IN" dirty="0"/>
              <a:t>	</a:t>
            </a:r>
            <a:r>
              <a:rPr lang="en-IN" dirty="0" smtClean="0"/>
              <a:t>                 Description</a:t>
            </a:r>
            <a:r>
              <a:rPr lang="en-IN" dirty="0"/>
              <a:t>	</a:t>
            </a:r>
            <a:r>
              <a:rPr lang="en-IN" dirty="0" smtClean="0"/>
              <a:t>                                                                                                       Example</a:t>
            </a:r>
            <a:r>
              <a:rPr lang="en-IN" dirty="0"/>
              <a:t>	</a:t>
            </a:r>
          </a:p>
          <a:p>
            <a:pPr marL="0" indent="0">
              <a:buNone/>
            </a:pPr>
            <a:r>
              <a:rPr lang="en-IN" dirty="0" smtClean="0"/>
              <a:t>	[]</a:t>
            </a:r>
            <a:r>
              <a:rPr lang="en-IN" dirty="0"/>
              <a:t>	</a:t>
            </a:r>
            <a:r>
              <a:rPr lang="en-IN" dirty="0" smtClean="0"/>
              <a:t>A </a:t>
            </a:r>
            <a:r>
              <a:rPr lang="en-IN" dirty="0"/>
              <a:t>set of characters	</a:t>
            </a:r>
            <a:r>
              <a:rPr lang="en-IN" dirty="0" smtClean="0"/>
              <a:t>						"[</a:t>
            </a:r>
            <a:r>
              <a:rPr lang="en-IN" dirty="0"/>
              <a:t>a-m]"	</a:t>
            </a:r>
          </a:p>
          <a:p>
            <a:pPr marL="0" indent="0">
              <a:buNone/>
            </a:pPr>
            <a:r>
              <a:rPr lang="en-IN" dirty="0" smtClean="0"/>
              <a:t>	\</a:t>
            </a:r>
            <a:r>
              <a:rPr lang="en-IN" dirty="0"/>
              <a:t>	</a:t>
            </a:r>
            <a:r>
              <a:rPr lang="en-IN" dirty="0" smtClean="0"/>
              <a:t>Signals </a:t>
            </a:r>
            <a:r>
              <a:rPr lang="en-IN" dirty="0"/>
              <a:t>a special sequence (can also be used to escape special characters)	"\d"	</a:t>
            </a:r>
          </a:p>
          <a:p>
            <a:pPr marL="0" indent="0">
              <a:buNone/>
            </a:pPr>
            <a:r>
              <a:rPr lang="en-IN" dirty="0" smtClean="0"/>
              <a:t>	.</a:t>
            </a:r>
            <a:r>
              <a:rPr lang="en-IN" dirty="0"/>
              <a:t>	Any character (except newline character)	</a:t>
            </a:r>
            <a:r>
              <a:rPr lang="en-IN" dirty="0" smtClean="0"/>
              <a:t>			"</a:t>
            </a:r>
            <a:r>
              <a:rPr lang="en-IN" dirty="0" err="1"/>
              <a:t>he..o</a:t>
            </a:r>
            <a:r>
              <a:rPr lang="en-IN" dirty="0"/>
              <a:t>"	</a:t>
            </a:r>
          </a:p>
          <a:p>
            <a:pPr marL="0" indent="0">
              <a:buNone/>
            </a:pPr>
            <a:r>
              <a:rPr lang="en-IN" dirty="0" smtClean="0"/>
              <a:t>	^</a:t>
            </a:r>
            <a:r>
              <a:rPr lang="en-IN" dirty="0"/>
              <a:t>	Starts with	</a:t>
            </a:r>
            <a:r>
              <a:rPr lang="en-IN" dirty="0" smtClean="0"/>
              <a:t>						"^</a:t>
            </a:r>
            <a:r>
              <a:rPr lang="en-IN" dirty="0"/>
              <a:t>hello"	</a:t>
            </a:r>
          </a:p>
          <a:p>
            <a:pPr marL="0" indent="0">
              <a:buNone/>
            </a:pPr>
            <a:r>
              <a:rPr lang="en-IN" dirty="0" smtClean="0"/>
              <a:t>	$</a:t>
            </a:r>
            <a:r>
              <a:rPr lang="en-IN" dirty="0"/>
              <a:t>	Ends </a:t>
            </a:r>
            <a:r>
              <a:rPr lang="en-IN" dirty="0" smtClean="0"/>
              <a:t>with							</a:t>
            </a:r>
            <a:r>
              <a:rPr lang="en-IN" dirty="0"/>
              <a:t>	"world$"	</a:t>
            </a:r>
          </a:p>
          <a:p>
            <a:pPr marL="0" indent="0">
              <a:buNone/>
            </a:pPr>
            <a:r>
              <a:rPr lang="en-IN" dirty="0" smtClean="0"/>
              <a:t>	*</a:t>
            </a:r>
            <a:r>
              <a:rPr lang="en-IN" dirty="0"/>
              <a:t>	Zero or more occurrences	</a:t>
            </a:r>
            <a:r>
              <a:rPr lang="en-IN" dirty="0" smtClean="0"/>
              <a:t>					"</a:t>
            </a:r>
            <a:r>
              <a:rPr lang="en-IN" dirty="0" err="1"/>
              <a:t>aix</a:t>
            </a:r>
            <a:r>
              <a:rPr lang="en-IN" dirty="0"/>
              <a:t>*"	</a:t>
            </a:r>
          </a:p>
          <a:p>
            <a:pPr marL="0" indent="0">
              <a:buNone/>
            </a:pPr>
            <a:r>
              <a:rPr lang="en-IN" dirty="0" smtClean="0"/>
              <a:t>	+</a:t>
            </a:r>
            <a:r>
              <a:rPr lang="en-IN" dirty="0"/>
              <a:t>	One or more occurrences	</a:t>
            </a:r>
            <a:r>
              <a:rPr lang="en-IN" dirty="0" smtClean="0"/>
              <a:t>					"</a:t>
            </a:r>
            <a:r>
              <a:rPr lang="en-IN" dirty="0" err="1"/>
              <a:t>aix</a:t>
            </a:r>
            <a:r>
              <a:rPr lang="en-IN" dirty="0"/>
              <a:t>+"	</a:t>
            </a:r>
          </a:p>
          <a:p>
            <a:pPr marL="0" indent="0">
              <a:buNone/>
            </a:pPr>
            <a:r>
              <a:rPr lang="en-IN" dirty="0" smtClean="0"/>
              <a:t>	{}</a:t>
            </a:r>
            <a:r>
              <a:rPr lang="en-IN" dirty="0"/>
              <a:t>	Exactly the specified number of occurrences	</a:t>
            </a:r>
            <a:r>
              <a:rPr lang="en-IN" dirty="0" smtClean="0"/>
              <a:t>			"</a:t>
            </a:r>
            <a:r>
              <a:rPr lang="en-IN" dirty="0"/>
              <a:t>al{2}"	</a:t>
            </a:r>
          </a:p>
          <a:p>
            <a:pPr marL="0" indent="0">
              <a:buNone/>
            </a:pPr>
            <a:r>
              <a:rPr lang="en-IN" dirty="0" smtClean="0"/>
              <a:t>	|</a:t>
            </a:r>
            <a:r>
              <a:rPr lang="en-IN" dirty="0"/>
              <a:t>	Either or	</a:t>
            </a:r>
            <a:r>
              <a:rPr lang="en-IN" dirty="0" smtClean="0"/>
              <a:t>							"</a:t>
            </a:r>
            <a:r>
              <a:rPr lang="en-IN" dirty="0" err="1"/>
              <a:t>falls|stays</a:t>
            </a:r>
            <a:r>
              <a:rPr lang="en-IN" dirty="0"/>
              <a:t>"	</a:t>
            </a:r>
          </a:p>
          <a:p>
            <a:pPr marL="0" indent="0">
              <a:buNone/>
            </a:pPr>
            <a:r>
              <a:rPr lang="en-IN" dirty="0" smtClean="0"/>
              <a:t>	()</a:t>
            </a:r>
            <a:r>
              <a:rPr lang="en-IN" dirty="0"/>
              <a:t>	Capture and group	 </a:t>
            </a:r>
          </a:p>
        </p:txBody>
      </p:sp>
    </p:spTree>
    <p:extLst>
      <p:ext uri="{BB962C8B-B14F-4D97-AF65-F5344CB8AC3E}">
        <p14:creationId xmlns:p14="http://schemas.microsoft.com/office/powerpoint/2010/main" val="15571015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Install PrestaShop 1.7 Theme Manually | Leoth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0"/>
            <a:ext cx="12191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95056" y="1814946"/>
            <a:ext cx="8201891" cy="2862322"/>
          </a:xfrm>
          <a:prstGeom prst="rect">
            <a:avLst/>
          </a:prstGeom>
          <a:noFill/>
        </p:spPr>
        <p:txBody>
          <a:bodyPr wrap="square" rtlCol="0">
            <a:spAutoFit/>
          </a:bodyPr>
          <a:lstStyle/>
          <a:p>
            <a:pPr algn="ctr"/>
            <a:r>
              <a:rPr lang="en-US" sz="6000" b="1" dirty="0" smtClean="0">
                <a:solidFill>
                  <a:srgbClr val="C00000"/>
                </a:solidFill>
              </a:rPr>
              <a:t>SETTING UP A PLATFORM FOR WORKING ON PYTHON</a:t>
            </a:r>
            <a:endParaRPr lang="en-IN" sz="6000" b="1" dirty="0">
              <a:solidFill>
                <a:srgbClr val="C00000"/>
              </a:solidFill>
            </a:endParaRPr>
          </a:p>
        </p:txBody>
      </p:sp>
    </p:spTree>
    <p:extLst>
      <p:ext uri="{BB962C8B-B14F-4D97-AF65-F5344CB8AC3E}">
        <p14:creationId xmlns:p14="http://schemas.microsoft.com/office/powerpoint/2010/main" val="282918567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0070C0"/>
                </a:solidFill>
              </a:rPr>
              <a:t>Special Sequences</a:t>
            </a:r>
          </a:p>
        </p:txBody>
      </p:sp>
      <p:sp>
        <p:nvSpPr>
          <p:cNvPr id="3" name="Content Placeholder 2"/>
          <p:cNvSpPr>
            <a:spLocks noGrp="1"/>
          </p:cNvSpPr>
          <p:nvPr>
            <p:ph idx="1"/>
          </p:nvPr>
        </p:nvSpPr>
        <p:spPr/>
        <p:txBody>
          <a:bodyPr>
            <a:normAutofit fontScale="40000" lnSpcReduction="20000"/>
          </a:bodyPr>
          <a:lstStyle/>
          <a:p>
            <a:pPr marL="0" indent="0">
              <a:buNone/>
            </a:pPr>
            <a:r>
              <a:rPr lang="en-IN" dirty="0"/>
              <a:t>A special sequence is a \ followed by one of the characters in the list below, and has a special meaning:</a:t>
            </a:r>
          </a:p>
          <a:p>
            <a:pPr marL="0" indent="0">
              <a:buNone/>
            </a:pPr>
            <a:endParaRPr lang="en-IN" dirty="0"/>
          </a:p>
          <a:p>
            <a:pPr marL="0" indent="0">
              <a:buNone/>
            </a:pPr>
            <a:r>
              <a:rPr lang="en-IN" dirty="0"/>
              <a:t>Character	Description	</a:t>
            </a:r>
            <a:r>
              <a:rPr lang="en-IN" dirty="0" smtClean="0"/>
              <a:t>							Example</a:t>
            </a:r>
            <a:r>
              <a:rPr lang="en-IN" dirty="0"/>
              <a:t>	</a:t>
            </a:r>
          </a:p>
          <a:p>
            <a:pPr marL="0" indent="0">
              <a:buNone/>
            </a:pPr>
            <a:r>
              <a:rPr lang="en-IN" dirty="0"/>
              <a:t>\A	Returns a match if the specified characters are at the beginning of the string	</a:t>
            </a:r>
            <a:r>
              <a:rPr lang="en-IN" dirty="0" smtClean="0"/>
              <a:t>			"\</a:t>
            </a:r>
            <a:r>
              <a:rPr lang="en-IN" dirty="0" err="1"/>
              <a:t>AThe</a:t>
            </a:r>
            <a:r>
              <a:rPr lang="en-IN" dirty="0"/>
              <a:t>"	</a:t>
            </a:r>
          </a:p>
          <a:p>
            <a:pPr marL="0" indent="0">
              <a:buNone/>
            </a:pPr>
            <a:r>
              <a:rPr lang="en-IN" dirty="0"/>
              <a:t>\b	Returns a match where the specified characters are at the beginning or at the end of a word</a:t>
            </a:r>
          </a:p>
          <a:p>
            <a:pPr marL="0" indent="0">
              <a:buNone/>
            </a:pPr>
            <a:r>
              <a:rPr lang="en-IN" dirty="0" smtClean="0"/>
              <a:t>	(</a:t>
            </a:r>
            <a:r>
              <a:rPr lang="en-IN" dirty="0"/>
              <a:t>the "r" in the beginning is making sure that the string is being treated as a "raw string")	</a:t>
            </a:r>
            <a:r>
              <a:rPr lang="en-IN" dirty="0" smtClean="0"/>
              <a:t>		r</a:t>
            </a:r>
            <a:r>
              <a:rPr lang="en-IN" dirty="0"/>
              <a:t>"\</a:t>
            </a:r>
            <a:r>
              <a:rPr lang="en-IN" dirty="0" err="1"/>
              <a:t>bain</a:t>
            </a:r>
            <a:r>
              <a:rPr lang="en-IN" dirty="0"/>
              <a:t>"</a:t>
            </a:r>
          </a:p>
          <a:p>
            <a:pPr marL="0" indent="0">
              <a:buNone/>
            </a:pPr>
            <a:r>
              <a:rPr lang="en-IN" dirty="0" smtClean="0"/>
              <a:t>									</a:t>
            </a:r>
            <a:r>
              <a:rPr lang="en-IN" dirty="0" err="1" smtClean="0"/>
              <a:t>r"ain</a:t>
            </a:r>
            <a:r>
              <a:rPr lang="en-IN" dirty="0" smtClean="0"/>
              <a:t>\b</a:t>
            </a:r>
            <a:r>
              <a:rPr lang="en-IN" dirty="0"/>
              <a:t>"	</a:t>
            </a:r>
          </a:p>
          <a:p>
            <a:pPr marL="0" indent="0">
              <a:buNone/>
            </a:pPr>
            <a:r>
              <a:rPr lang="en-IN" dirty="0"/>
              <a:t>\B	Returns a match where the specified characters are present, but NOT at the beginning (or at the end) of a word</a:t>
            </a:r>
          </a:p>
          <a:p>
            <a:pPr marL="0" indent="0">
              <a:buNone/>
            </a:pPr>
            <a:r>
              <a:rPr lang="en-IN" dirty="0" smtClean="0"/>
              <a:t>	(</a:t>
            </a:r>
            <a:r>
              <a:rPr lang="en-IN" dirty="0"/>
              <a:t>the "r" in the beginning is making sure that the string is being treated as a "raw string")	</a:t>
            </a:r>
            <a:r>
              <a:rPr lang="en-IN" dirty="0" smtClean="0"/>
              <a:t>		r</a:t>
            </a:r>
            <a:r>
              <a:rPr lang="en-IN" dirty="0"/>
              <a:t>"\Bain"</a:t>
            </a:r>
          </a:p>
          <a:p>
            <a:pPr marL="0" indent="0">
              <a:buNone/>
            </a:pPr>
            <a:r>
              <a:rPr lang="en-IN" dirty="0" smtClean="0"/>
              <a:t>									</a:t>
            </a:r>
            <a:r>
              <a:rPr lang="en-IN" dirty="0" err="1" smtClean="0"/>
              <a:t>r"ain</a:t>
            </a:r>
            <a:r>
              <a:rPr lang="en-IN" dirty="0" smtClean="0"/>
              <a:t>\B</a:t>
            </a:r>
            <a:r>
              <a:rPr lang="en-IN" dirty="0"/>
              <a:t>"	</a:t>
            </a:r>
          </a:p>
          <a:p>
            <a:pPr marL="0" indent="0">
              <a:buNone/>
            </a:pPr>
            <a:r>
              <a:rPr lang="en-IN" dirty="0"/>
              <a:t>\d	Returns a match where the string contains digits (numbers from 0-9)	</a:t>
            </a:r>
            <a:r>
              <a:rPr lang="en-IN" dirty="0" smtClean="0"/>
              <a:t>			"\</a:t>
            </a:r>
            <a:r>
              <a:rPr lang="en-IN" dirty="0"/>
              <a:t>d"	</a:t>
            </a:r>
          </a:p>
          <a:p>
            <a:pPr marL="0" indent="0">
              <a:buNone/>
            </a:pPr>
            <a:r>
              <a:rPr lang="en-IN" dirty="0"/>
              <a:t>\D	Returns a match where the string DOES NOT contain digits	</a:t>
            </a:r>
            <a:r>
              <a:rPr lang="en-IN" dirty="0" smtClean="0"/>
              <a:t>				"\</a:t>
            </a:r>
            <a:r>
              <a:rPr lang="en-IN" dirty="0"/>
              <a:t>D"	</a:t>
            </a:r>
          </a:p>
          <a:p>
            <a:pPr marL="0" indent="0">
              <a:buNone/>
            </a:pPr>
            <a:r>
              <a:rPr lang="en-IN" dirty="0"/>
              <a:t>\s	Returns a match where the string contains a white space character	</a:t>
            </a:r>
            <a:r>
              <a:rPr lang="en-IN" dirty="0" smtClean="0"/>
              <a:t>			"\</a:t>
            </a:r>
            <a:r>
              <a:rPr lang="en-IN" dirty="0"/>
              <a:t>s"	</a:t>
            </a:r>
          </a:p>
          <a:p>
            <a:pPr marL="0" indent="0">
              <a:buNone/>
            </a:pPr>
            <a:r>
              <a:rPr lang="en-IN" dirty="0"/>
              <a:t>\S	Returns a match where the string DOES NOT contain a white space character	</a:t>
            </a:r>
            <a:r>
              <a:rPr lang="en-IN" dirty="0" smtClean="0"/>
              <a:t>			"\</a:t>
            </a:r>
            <a:r>
              <a:rPr lang="en-IN" dirty="0"/>
              <a:t>S"	</a:t>
            </a:r>
          </a:p>
          <a:p>
            <a:pPr marL="0" indent="0">
              <a:buNone/>
            </a:pPr>
            <a:r>
              <a:rPr lang="en-IN" dirty="0"/>
              <a:t>\w	Returns a match where the string contains any word characters (characters from a to Z, digits from 0-9</a:t>
            </a:r>
            <a:r>
              <a:rPr lang="en-IN" dirty="0" smtClean="0"/>
              <a:t>, </a:t>
            </a:r>
            <a:r>
              <a:rPr lang="en-IN" dirty="0"/>
              <a:t>and </a:t>
            </a:r>
            <a:r>
              <a:rPr lang="en-IN" dirty="0" smtClean="0"/>
              <a:t>_</a:t>
            </a:r>
            <a:r>
              <a:rPr lang="en-IN" dirty="0" err="1" smtClean="0"/>
              <a:t>chaeacters</a:t>
            </a:r>
            <a:r>
              <a:rPr lang="en-IN" dirty="0" smtClean="0"/>
              <a:t>)</a:t>
            </a:r>
            <a:r>
              <a:rPr lang="en-IN" dirty="0"/>
              <a:t>	</a:t>
            </a:r>
            <a:r>
              <a:rPr lang="en-IN" dirty="0" smtClean="0"/>
              <a:t>"\</a:t>
            </a:r>
            <a:r>
              <a:rPr lang="en-IN" dirty="0"/>
              <a:t>w"	</a:t>
            </a:r>
          </a:p>
          <a:p>
            <a:pPr marL="0" indent="0">
              <a:buNone/>
            </a:pPr>
            <a:r>
              <a:rPr lang="en-IN" dirty="0"/>
              <a:t>\W	Returns a match where the string DOES NOT contain any word characters	</a:t>
            </a:r>
            <a:r>
              <a:rPr lang="en-IN" dirty="0" smtClean="0"/>
              <a:t>			"\</a:t>
            </a:r>
            <a:r>
              <a:rPr lang="en-IN" dirty="0"/>
              <a:t>W"	</a:t>
            </a:r>
          </a:p>
          <a:p>
            <a:pPr marL="0" indent="0">
              <a:buNone/>
            </a:pPr>
            <a:r>
              <a:rPr lang="en-IN" dirty="0"/>
              <a:t>\Z	Returns a match if the specified characters are at the end of the string	</a:t>
            </a:r>
            <a:r>
              <a:rPr lang="en-IN" dirty="0" smtClean="0"/>
              <a:t>			"</a:t>
            </a:r>
            <a:r>
              <a:rPr lang="en-IN" dirty="0"/>
              <a:t>Spain\Z"</a:t>
            </a:r>
          </a:p>
        </p:txBody>
      </p:sp>
    </p:spTree>
    <p:extLst>
      <p:ext uri="{BB962C8B-B14F-4D97-AF65-F5344CB8AC3E}">
        <p14:creationId xmlns:p14="http://schemas.microsoft.com/office/powerpoint/2010/main" val="24304914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SETS</a:t>
            </a:r>
            <a:endParaRPr lang="en-IN" b="1" dirty="0">
              <a:solidFill>
                <a:srgbClr val="0070C0"/>
              </a:solidFill>
            </a:endParaRPr>
          </a:p>
        </p:txBody>
      </p:sp>
      <p:sp>
        <p:nvSpPr>
          <p:cNvPr id="3" name="Content Placeholder 2"/>
          <p:cNvSpPr>
            <a:spLocks noGrp="1"/>
          </p:cNvSpPr>
          <p:nvPr>
            <p:ph idx="1"/>
          </p:nvPr>
        </p:nvSpPr>
        <p:spPr/>
        <p:txBody>
          <a:bodyPr>
            <a:normAutofit fontScale="70000" lnSpcReduction="20000"/>
          </a:bodyPr>
          <a:lstStyle/>
          <a:p>
            <a:pPr marL="0" indent="0">
              <a:buNone/>
            </a:pPr>
            <a:r>
              <a:rPr lang="en-IN" dirty="0"/>
              <a:t>A set is a set of characters inside a pair of square brackets [] with a special meaning:</a:t>
            </a:r>
          </a:p>
          <a:p>
            <a:pPr marL="0" indent="0">
              <a:buNone/>
            </a:pPr>
            <a:endParaRPr lang="en-IN" dirty="0"/>
          </a:p>
          <a:p>
            <a:pPr marL="0" indent="0">
              <a:buNone/>
            </a:pPr>
            <a:r>
              <a:rPr lang="en-IN" dirty="0"/>
              <a:t>Set	Description	</a:t>
            </a:r>
          </a:p>
          <a:p>
            <a:pPr marL="0" indent="0">
              <a:buNone/>
            </a:pPr>
            <a:r>
              <a:rPr lang="en-IN" dirty="0"/>
              <a:t>[</a:t>
            </a:r>
            <a:r>
              <a:rPr lang="en-IN" dirty="0" err="1"/>
              <a:t>arn</a:t>
            </a:r>
            <a:r>
              <a:rPr lang="en-IN" dirty="0"/>
              <a:t>]	Returns a match where one of the specified characters (a, r, or n) are present	</a:t>
            </a:r>
          </a:p>
          <a:p>
            <a:pPr marL="0" indent="0">
              <a:buNone/>
            </a:pPr>
            <a:r>
              <a:rPr lang="en-IN" dirty="0"/>
              <a:t>[a-n]	Returns a match for any lower case character, alphabetically between a and n	</a:t>
            </a:r>
          </a:p>
          <a:p>
            <a:pPr marL="0" indent="0">
              <a:buNone/>
            </a:pPr>
            <a:r>
              <a:rPr lang="en-IN" dirty="0"/>
              <a:t>[^</a:t>
            </a:r>
            <a:r>
              <a:rPr lang="en-IN" dirty="0" err="1"/>
              <a:t>arn</a:t>
            </a:r>
            <a:r>
              <a:rPr lang="en-IN" dirty="0"/>
              <a:t>]	Returns a match for any character EXCEPT a, r, and n	</a:t>
            </a:r>
          </a:p>
          <a:p>
            <a:pPr marL="0" indent="0">
              <a:buNone/>
            </a:pPr>
            <a:r>
              <a:rPr lang="en-IN" dirty="0"/>
              <a:t>[0123]	Returns a match where any of the specified digits (0, 1, 2, or 3) are present	</a:t>
            </a:r>
          </a:p>
          <a:p>
            <a:pPr marL="0" indent="0">
              <a:buNone/>
            </a:pPr>
            <a:r>
              <a:rPr lang="en-IN" dirty="0"/>
              <a:t>[0-9]	Returns a match for any digit between 0 and 9	</a:t>
            </a:r>
          </a:p>
          <a:p>
            <a:pPr marL="0" indent="0">
              <a:buNone/>
            </a:pPr>
            <a:r>
              <a:rPr lang="en-IN" dirty="0"/>
              <a:t>[0-5][</a:t>
            </a:r>
            <a:r>
              <a:rPr lang="en-IN" dirty="0" smtClean="0"/>
              <a:t>0-9]Returns </a:t>
            </a:r>
            <a:r>
              <a:rPr lang="en-IN" dirty="0"/>
              <a:t>a match for any two-digit numbers from 00 and 59	</a:t>
            </a:r>
          </a:p>
          <a:p>
            <a:pPr marL="0" indent="0">
              <a:buNone/>
            </a:pPr>
            <a:r>
              <a:rPr lang="en-IN" dirty="0"/>
              <a:t>[a-</a:t>
            </a:r>
            <a:r>
              <a:rPr lang="en-IN" dirty="0" err="1"/>
              <a:t>zA</a:t>
            </a:r>
            <a:r>
              <a:rPr lang="en-IN" dirty="0"/>
              <a:t>-Z]	Returns a match for any character alphabetically between a and z, lower case OR upper case	</a:t>
            </a:r>
          </a:p>
          <a:p>
            <a:pPr marL="0" indent="0">
              <a:buNone/>
            </a:pPr>
            <a:r>
              <a:rPr lang="en-IN" dirty="0"/>
              <a:t>[+]	In sets, +, *, ., |, (), $,{} has no special meaning, so [+] means: return a match for any + character in the string</a:t>
            </a:r>
          </a:p>
        </p:txBody>
      </p:sp>
    </p:spTree>
    <p:extLst>
      <p:ext uri="{BB962C8B-B14F-4D97-AF65-F5344CB8AC3E}">
        <p14:creationId xmlns:p14="http://schemas.microsoft.com/office/powerpoint/2010/main" val="14815670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Python permutations and combinations</a:t>
            </a:r>
            <a:endParaRPr lang="en-IN" dirty="0">
              <a:solidFill>
                <a:schemeClr val="accent1">
                  <a:lumMod val="50000"/>
                </a:schemeClr>
              </a:solidFill>
            </a:endParaRPr>
          </a:p>
        </p:txBody>
      </p:sp>
      <p:sp>
        <p:nvSpPr>
          <p:cNvPr id="3" name="Content Placeholder 2"/>
          <p:cNvSpPr>
            <a:spLocks noGrp="1"/>
          </p:cNvSpPr>
          <p:nvPr>
            <p:ph idx="1"/>
          </p:nvPr>
        </p:nvSpPr>
        <p:spPr/>
        <p:txBody>
          <a:bodyPr/>
          <a:lstStyle/>
          <a:p>
            <a:r>
              <a:rPr lang="en-US" dirty="0" smtClean="0"/>
              <a:t>Combinations are arrangements of objects without regard to </a:t>
            </a:r>
            <a:r>
              <a:rPr lang="en-US" dirty="0" err="1" smtClean="0"/>
              <a:t>order,selected</a:t>
            </a:r>
            <a:r>
              <a:rPr lang="en-US" dirty="0" smtClean="0"/>
              <a:t> from a number of objects.</a:t>
            </a:r>
          </a:p>
          <a:p>
            <a:r>
              <a:rPr lang="en-US" dirty="0" smtClean="0"/>
              <a:t>Permutations are the number of possible arrangements in an ordered set of objects.</a:t>
            </a:r>
          </a:p>
          <a:p>
            <a:r>
              <a:rPr lang="en-US" dirty="0" smtClean="0"/>
              <a:t>If the order doesn’t matter , it is a combination.</a:t>
            </a:r>
          </a:p>
          <a:p>
            <a:r>
              <a:rPr lang="en-US" dirty="0" smtClean="0"/>
              <a:t>If the order does matter, it is a permutation.</a:t>
            </a:r>
          </a:p>
          <a:p>
            <a:pPr marL="0" indent="0">
              <a:buNone/>
            </a:pPr>
            <a:endParaRPr lang="en-IN" dirty="0"/>
          </a:p>
        </p:txBody>
      </p:sp>
    </p:spTree>
    <p:extLst>
      <p:ext uri="{BB962C8B-B14F-4D97-AF65-F5344CB8AC3E}">
        <p14:creationId xmlns:p14="http://schemas.microsoft.com/office/powerpoint/2010/main" val="10243979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218316" cy="6857999"/>
          </a:xfrm>
          <a:prstGeom prst="rect">
            <a:avLst/>
          </a:prstGeom>
        </p:spPr>
      </p:pic>
      <p:pic>
        <p:nvPicPr>
          <p:cNvPr id="7" name="Picture 6"/>
          <p:cNvPicPr>
            <a:picLocks noChangeAspect="1"/>
          </p:cNvPicPr>
          <p:nvPr/>
        </p:nvPicPr>
        <p:blipFill rotWithShape="1">
          <a:blip r:embed="rId3"/>
          <a:srcRect l="-113" t="12728" r="-1"/>
          <a:stretch/>
        </p:blipFill>
        <p:spPr>
          <a:xfrm>
            <a:off x="-13855" y="0"/>
            <a:ext cx="12205855" cy="6857999"/>
          </a:xfrm>
          <a:prstGeom prst="rect">
            <a:avLst/>
          </a:prstGeom>
        </p:spPr>
      </p:pic>
    </p:spTree>
    <p:extLst>
      <p:ext uri="{BB962C8B-B14F-4D97-AF65-F5344CB8AC3E}">
        <p14:creationId xmlns:p14="http://schemas.microsoft.com/office/powerpoint/2010/main" val="130705062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0"/>
            <a:ext cx="12192000" cy="6856240"/>
          </a:xfrm>
          <a:prstGeom prst="rect">
            <a:avLst/>
          </a:prstGeom>
        </p:spPr>
      </p:pic>
    </p:spTree>
    <p:extLst>
      <p:ext uri="{BB962C8B-B14F-4D97-AF65-F5344CB8AC3E}">
        <p14:creationId xmlns:p14="http://schemas.microsoft.com/office/powerpoint/2010/main" val="34099379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IN" b="1" dirty="0" smtClean="0"/>
              <a:t>1.A </a:t>
            </a:r>
            <a:r>
              <a:rPr lang="en-IN" b="1" dirty="0"/>
              <a:t>program runs and, during running, is asked to divide by zero. The program crashes. This is an example of:</a:t>
            </a:r>
          </a:p>
          <a:p>
            <a:pPr marL="514350" indent="-514350" fontAlgn="t">
              <a:buFont typeface="+mj-lt"/>
              <a:buAutoNum type="alphaLcParenR"/>
            </a:pPr>
            <a:r>
              <a:rPr lang="en-IN" dirty="0"/>
              <a:t>a logic error</a:t>
            </a:r>
          </a:p>
          <a:p>
            <a:pPr marL="514350" indent="-514350" fontAlgn="t">
              <a:buFont typeface="+mj-lt"/>
              <a:buAutoNum type="alphaLcParenR"/>
            </a:pPr>
            <a:r>
              <a:rPr lang="en-IN" dirty="0"/>
              <a:t>a run-time error</a:t>
            </a:r>
          </a:p>
          <a:p>
            <a:pPr marL="514350" indent="-514350" fontAlgn="t">
              <a:buFont typeface="+mj-lt"/>
              <a:buAutoNum type="alphaLcParenR"/>
            </a:pPr>
            <a:r>
              <a:rPr lang="en-IN" dirty="0"/>
              <a:t>a logic error</a:t>
            </a:r>
          </a:p>
          <a:p>
            <a:pPr marL="514350" indent="-514350" fontAlgn="t">
              <a:buFont typeface="+mj-lt"/>
              <a:buAutoNum type="alphaLcParenR"/>
            </a:pPr>
            <a:r>
              <a:rPr lang="en-IN" dirty="0"/>
              <a:t>a user </a:t>
            </a:r>
            <a:r>
              <a:rPr lang="en-IN" dirty="0" smtClean="0"/>
              <a:t>error</a:t>
            </a:r>
          </a:p>
          <a:p>
            <a:pPr marL="0" indent="0">
              <a:buNone/>
            </a:pPr>
            <a:r>
              <a:rPr lang="en-US" dirty="0" smtClean="0"/>
              <a:t>2.</a:t>
            </a:r>
            <a:r>
              <a:rPr lang="en-IN" b="1" dirty="0" smtClean="0"/>
              <a:t>  A syntax error in your code means:</a:t>
            </a:r>
          </a:p>
          <a:p>
            <a:pPr marL="514350" indent="-514350" fontAlgn="t">
              <a:buFont typeface="+mj-lt"/>
              <a:buAutoNum type="alphaLcParenR"/>
            </a:pPr>
            <a:r>
              <a:rPr lang="en-IN" dirty="0" smtClean="0"/>
              <a:t>You </a:t>
            </a:r>
            <a:r>
              <a:rPr lang="en-IN" dirty="0"/>
              <a:t>have not used enough characters. </a:t>
            </a:r>
          </a:p>
          <a:p>
            <a:pPr marL="514350" indent="-514350" fontAlgn="t">
              <a:buFont typeface="+mj-lt"/>
              <a:buAutoNum type="alphaLcParenR"/>
            </a:pPr>
            <a:r>
              <a:rPr lang="en-IN" dirty="0"/>
              <a:t>There was no defined index. </a:t>
            </a:r>
          </a:p>
          <a:p>
            <a:pPr marL="514350" indent="-514350" fontAlgn="t">
              <a:buFont typeface="+mj-lt"/>
              <a:buAutoNum type="alphaLcParenR"/>
            </a:pPr>
            <a:r>
              <a:rPr lang="en-IN" dirty="0"/>
              <a:t>Python can't find a file to pass the code to. </a:t>
            </a:r>
          </a:p>
          <a:p>
            <a:pPr marL="514350" indent="-514350" fontAlgn="t">
              <a:buFont typeface="+mj-lt"/>
              <a:buAutoNum type="alphaLcParenR"/>
            </a:pPr>
            <a:r>
              <a:rPr lang="en-IN" dirty="0"/>
              <a:t>There is an error with your typing and code structure. </a:t>
            </a:r>
          </a:p>
          <a:p>
            <a:pPr marL="0" indent="0">
              <a:buNone/>
            </a:pPr>
            <a:endParaRPr lang="en-IN" dirty="0"/>
          </a:p>
        </p:txBody>
      </p:sp>
    </p:spTree>
    <p:extLst>
      <p:ext uri="{BB962C8B-B14F-4D97-AF65-F5344CB8AC3E}">
        <p14:creationId xmlns:p14="http://schemas.microsoft.com/office/powerpoint/2010/main" val="255779532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normAutofit fontScale="62500" lnSpcReduction="20000"/>
          </a:bodyPr>
          <a:lstStyle/>
          <a:p>
            <a:pPr marL="0" indent="0">
              <a:buNone/>
            </a:pPr>
            <a:r>
              <a:rPr lang="en-IN" b="1" dirty="0" smtClean="0"/>
              <a:t>3.What </a:t>
            </a:r>
            <a:r>
              <a:rPr lang="en-IN" b="1" dirty="0"/>
              <a:t>will the output be from the following code?</a:t>
            </a:r>
            <a:br>
              <a:rPr lang="en-IN" b="1" dirty="0"/>
            </a:br>
            <a:r>
              <a:rPr lang="en-IN" b="1" dirty="0"/>
              <a:t>print(Hello world!)</a:t>
            </a:r>
          </a:p>
          <a:p>
            <a:pPr marL="514350" indent="-514350" fontAlgn="t">
              <a:buFont typeface="+mj-lt"/>
              <a:buAutoNum type="alphaLcParenR"/>
            </a:pPr>
            <a:r>
              <a:rPr lang="en-IN" dirty="0"/>
              <a:t>Hello world!</a:t>
            </a:r>
          </a:p>
          <a:p>
            <a:pPr marL="514350" indent="-514350" fontAlgn="t">
              <a:buFont typeface="+mj-lt"/>
              <a:buAutoNum type="alphaLcParenR"/>
            </a:pPr>
            <a:r>
              <a:rPr lang="en-IN" dirty="0" err="1"/>
              <a:t>SyntaxError</a:t>
            </a:r>
            <a:endParaRPr lang="en-IN" dirty="0"/>
          </a:p>
          <a:p>
            <a:pPr marL="514350" indent="-514350" fontAlgn="t">
              <a:buFont typeface="+mj-lt"/>
              <a:buAutoNum type="alphaLcParenR"/>
            </a:pPr>
            <a:r>
              <a:rPr lang="en-IN" dirty="0"/>
              <a:t>Hello world</a:t>
            </a:r>
          </a:p>
          <a:p>
            <a:pPr marL="514350" indent="-514350" fontAlgn="t">
              <a:buFont typeface="+mj-lt"/>
              <a:buAutoNum type="alphaLcParenR"/>
            </a:pPr>
            <a:r>
              <a:rPr lang="en-IN" dirty="0"/>
              <a:t>print(Hello world</a:t>
            </a:r>
            <a:r>
              <a:rPr lang="en-IN" dirty="0" smtClean="0"/>
              <a:t>!)</a:t>
            </a:r>
          </a:p>
          <a:p>
            <a:pPr marL="0" indent="0" fontAlgn="t">
              <a:buNone/>
            </a:pPr>
            <a:endParaRPr lang="en-IN" dirty="0"/>
          </a:p>
          <a:p>
            <a:pPr marL="0" indent="0">
              <a:buNone/>
            </a:pPr>
            <a:r>
              <a:rPr lang="en-US" b="1" dirty="0" smtClean="0"/>
              <a:t>4.</a:t>
            </a:r>
            <a:r>
              <a:rPr lang="en-IN" b="1" dirty="0"/>
              <a:t> What is the output of the following code ? </a:t>
            </a:r>
          </a:p>
          <a:p>
            <a:pPr marL="0" indent="0">
              <a:buNone/>
            </a:pPr>
            <a:r>
              <a:rPr lang="en-IN" dirty="0"/>
              <a:t>try:</a:t>
            </a:r>
          </a:p>
          <a:p>
            <a:pPr marL="0" indent="0">
              <a:buNone/>
            </a:pPr>
            <a:r>
              <a:rPr lang="en-IN" dirty="0"/>
              <a:t>    print('try')</a:t>
            </a:r>
          </a:p>
          <a:p>
            <a:pPr marL="0" indent="0">
              <a:buNone/>
            </a:pPr>
            <a:r>
              <a:rPr lang="en-IN" dirty="0"/>
              <a:t>except </a:t>
            </a:r>
            <a:r>
              <a:rPr lang="en-IN" dirty="0" err="1"/>
              <a:t>ValueError</a:t>
            </a:r>
            <a:r>
              <a:rPr lang="en-IN" dirty="0"/>
              <a:t>:</a:t>
            </a:r>
          </a:p>
          <a:p>
            <a:pPr marL="0" indent="0">
              <a:buNone/>
            </a:pPr>
            <a:r>
              <a:rPr lang="en-IN" dirty="0"/>
              <a:t>    print('</a:t>
            </a:r>
            <a:r>
              <a:rPr lang="en-IN" dirty="0" err="1"/>
              <a:t>ValueError</a:t>
            </a:r>
            <a:r>
              <a:rPr lang="en-IN" dirty="0"/>
              <a:t>')</a:t>
            </a:r>
          </a:p>
          <a:p>
            <a:pPr marL="0" indent="0">
              <a:buNone/>
            </a:pPr>
            <a:r>
              <a:rPr lang="en-IN" dirty="0"/>
              <a:t>finally:</a:t>
            </a:r>
          </a:p>
          <a:p>
            <a:pPr marL="0" indent="0">
              <a:buNone/>
            </a:pPr>
            <a:r>
              <a:rPr lang="en-IN" dirty="0"/>
              <a:t>    print('finally')</a:t>
            </a:r>
          </a:p>
        </p:txBody>
      </p:sp>
    </p:spTree>
    <p:extLst>
      <p:ext uri="{BB962C8B-B14F-4D97-AF65-F5344CB8AC3E}">
        <p14:creationId xmlns:p14="http://schemas.microsoft.com/office/powerpoint/2010/main" val="26229104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a:t>
            </a:r>
            <a:endParaRPr lang="en-IN"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5.Find the output?</a:t>
            </a:r>
          </a:p>
          <a:p>
            <a:pPr marL="0" indent="0">
              <a:buNone/>
            </a:pPr>
            <a:r>
              <a:rPr lang="en-IN" dirty="0"/>
              <a:t>import re</a:t>
            </a:r>
          </a:p>
          <a:p>
            <a:pPr marL="0" indent="0">
              <a:buNone/>
            </a:pPr>
            <a:r>
              <a:rPr lang="en-IN" dirty="0" smtClean="0"/>
              <a:t>string </a:t>
            </a:r>
            <a:r>
              <a:rPr lang="en-IN" dirty="0"/>
              <a:t>= 'hello 12 hi 89. Howdy 34'</a:t>
            </a:r>
          </a:p>
          <a:p>
            <a:pPr marL="0" indent="0">
              <a:buNone/>
            </a:pPr>
            <a:r>
              <a:rPr lang="en-IN" dirty="0"/>
              <a:t>pattern = '\d+'</a:t>
            </a:r>
          </a:p>
          <a:p>
            <a:pPr marL="0" indent="0">
              <a:buNone/>
            </a:pPr>
            <a:r>
              <a:rPr lang="en-IN" dirty="0" smtClean="0"/>
              <a:t>result </a:t>
            </a:r>
            <a:r>
              <a:rPr lang="en-IN" dirty="0"/>
              <a:t>= </a:t>
            </a:r>
            <a:r>
              <a:rPr lang="en-IN" dirty="0" err="1"/>
              <a:t>re.findall</a:t>
            </a:r>
            <a:r>
              <a:rPr lang="en-IN" dirty="0"/>
              <a:t>(pattern, string) </a:t>
            </a:r>
          </a:p>
          <a:p>
            <a:pPr marL="0" indent="0">
              <a:buNone/>
            </a:pPr>
            <a:r>
              <a:rPr lang="en-IN" dirty="0"/>
              <a:t>print(result</a:t>
            </a:r>
            <a:r>
              <a:rPr lang="en-IN" dirty="0" smtClean="0"/>
              <a:t>)</a:t>
            </a:r>
          </a:p>
          <a:p>
            <a:pPr marL="0" indent="0">
              <a:buNone/>
            </a:pPr>
            <a:endParaRPr lang="en-IN" dirty="0" smtClean="0"/>
          </a:p>
          <a:p>
            <a:pPr marL="0" indent="0">
              <a:buNone/>
            </a:pPr>
            <a:r>
              <a:rPr lang="en-US" dirty="0" smtClean="0"/>
              <a:t>6.</a:t>
            </a:r>
            <a:r>
              <a:rPr lang="en-IN" dirty="0"/>
              <a:t> The output of both of the print statements is the same</a:t>
            </a:r>
            <a:r>
              <a:rPr lang="en-IN" dirty="0" smtClean="0"/>
              <a:t>.</a:t>
            </a:r>
            <a:endParaRPr lang="en-IN" dirty="0"/>
          </a:p>
          <a:p>
            <a:pPr marL="0" indent="0">
              <a:buNone/>
            </a:pPr>
            <a:r>
              <a:rPr lang="en-IN" dirty="0"/>
              <a:t>import </a:t>
            </a:r>
            <a:r>
              <a:rPr lang="en-IN" dirty="0" err="1"/>
              <a:t>datetime</a:t>
            </a:r>
            <a:endParaRPr lang="en-IN" dirty="0"/>
          </a:p>
          <a:p>
            <a:pPr marL="0" indent="0">
              <a:buNone/>
            </a:pPr>
            <a:r>
              <a:rPr lang="en-IN" dirty="0"/>
              <a:t>dt_1 = </a:t>
            </a:r>
            <a:r>
              <a:rPr lang="en-IN" dirty="0" err="1"/>
              <a:t>datetime.datetime.today</a:t>
            </a:r>
            <a:r>
              <a:rPr lang="en-IN" dirty="0"/>
              <a:t>()</a:t>
            </a:r>
          </a:p>
          <a:p>
            <a:pPr marL="0" indent="0">
              <a:buNone/>
            </a:pPr>
            <a:r>
              <a:rPr lang="en-IN" dirty="0"/>
              <a:t>dt_2 = </a:t>
            </a:r>
            <a:r>
              <a:rPr lang="en-IN" dirty="0" err="1"/>
              <a:t>datetime.datetime.now</a:t>
            </a:r>
            <a:r>
              <a:rPr lang="en-IN" dirty="0"/>
              <a:t>()</a:t>
            </a:r>
          </a:p>
          <a:p>
            <a:pPr marL="0" indent="0">
              <a:buNone/>
            </a:pPr>
            <a:r>
              <a:rPr lang="en-IN" dirty="0"/>
              <a:t>print(dt_1)</a:t>
            </a:r>
          </a:p>
          <a:p>
            <a:pPr marL="0" indent="0">
              <a:buNone/>
            </a:pPr>
            <a:r>
              <a:rPr lang="en-IN" dirty="0"/>
              <a:t>print(dt_2</a:t>
            </a:r>
            <a:r>
              <a:rPr lang="en-IN" dirty="0" smtClean="0"/>
              <a:t>)</a:t>
            </a:r>
          </a:p>
          <a:p>
            <a:pPr marL="0" indent="0">
              <a:buNone/>
            </a:pPr>
            <a:endParaRPr lang="en-IN" dirty="0"/>
          </a:p>
          <a:p>
            <a:pPr marL="0" indent="0">
              <a:buNone/>
            </a:pPr>
            <a:r>
              <a:rPr lang="en-IN" dirty="0"/>
              <a:t>a) True</a:t>
            </a:r>
          </a:p>
          <a:p>
            <a:pPr marL="0" indent="0">
              <a:buNone/>
            </a:pPr>
            <a:r>
              <a:rPr lang="en-IN" dirty="0"/>
              <a:t>b) False</a:t>
            </a:r>
          </a:p>
        </p:txBody>
      </p:sp>
    </p:spTree>
    <p:extLst>
      <p:ext uri="{BB962C8B-B14F-4D97-AF65-F5344CB8AC3E}">
        <p14:creationId xmlns:p14="http://schemas.microsoft.com/office/powerpoint/2010/main" val="23580178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IN" dirty="0"/>
          </a:p>
        </p:txBody>
      </p:sp>
      <p:sp>
        <p:nvSpPr>
          <p:cNvPr id="3" name="Content Placeholder 2"/>
          <p:cNvSpPr>
            <a:spLocks noGrp="1"/>
          </p:cNvSpPr>
          <p:nvPr>
            <p:ph idx="1"/>
          </p:nvPr>
        </p:nvSpPr>
        <p:spPr/>
        <p:txBody>
          <a:bodyPr>
            <a:normAutofit fontScale="92500"/>
          </a:bodyPr>
          <a:lstStyle/>
          <a:p>
            <a:pPr marL="0" indent="0">
              <a:buNone/>
            </a:pPr>
            <a:r>
              <a:rPr lang="en-US" dirty="0" smtClean="0"/>
              <a:t>1.B</a:t>
            </a:r>
          </a:p>
          <a:p>
            <a:pPr marL="0" indent="0">
              <a:buNone/>
            </a:pPr>
            <a:r>
              <a:rPr lang="en-US" dirty="0" smtClean="0"/>
              <a:t>2.D</a:t>
            </a:r>
          </a:p>
          <a:p>
            <a:pPr marL="0" indent="0">
              <a:buNone/>
            </a:pPr>
            <a:r>
              <a:rPr lang="en-US" dirty="0" smtClean="0"/>
              <a:t>3.B</a:t>
            </a:r>
          </a:p>
          <a:p>
            <a:pPr marL="0" indent="0">
              <a:buNone/>
            </a:pPr>
            <a:r>
              <a:rPr lang="en-US" dirty="0" smtClean="0"/>
              <a:t>4.Try finally</a:t>
            </a:r>
          </a:p>
          <a:p>
            <a:pPr marL="0" indent="0">
              <a:buNone/>
            </a:pPr>
            <a:r>
              <a:rPr lang="en-US" dirty="0" smtClean="0"/>
              <a:t>First the try block is executed so try is </a:t>
            </a:r>
            <a:r>
              <a:rPr lang="en-US" dirty="0" err="1" smtClean="0"/>
              <a:t>printed,after</a:t>
            </a:r>
            <a:r>
              <a:rPr lang="en-US" dirty="0" smtClean="0"/>
              <a:t> try except will not be printed because there is no error in </a:t>
            </a:r>
            <a:r>
              <a:rPr lang="en-US" dirty="0" err="1" smtClean="0"/>
              <a:t>try.Finally</a:t>
            </a:r>
            <a:r>
              <a:rPr lang="en-US" dirty="0" smtClean="0"/>
              <a:t> will be printed as default.</a:t>
            </a:r>
          </a:p>
          <a:p>
            <a:pPr marL="0" indent="0">
              <a:buNone/>
            </a:pPr>
            <a:r>
              <a:rPr lang="en-US" dirty="0" smtClean="0"/>
              <a:t>5.[12,89,34]</a:t>
            </a:r>
          </a:p>
          <a:p>
            <a:pPr marL="0" indent="0">
              <a:buNone/>
            </a:pPr>
            <a:r>
              <a:rPr lang="en-US" dirty="0" smtClean="0"/>
              <a:t>6.False</a:t>
            </a:r>
          </a:p>
          <a:p>
            <a:pPr marL="0" indent="0">
              <a:buNone/>
            </a:pPr>
            <a:r>
              <a:rPr lang="en-US" dirty="0" smtClean="0"/>
              <a:t>Because there is millisecond change between dt_1 and dt_2</a:t>
            </a:r>
          </a:p>
          <a:p>
            <a:pPr marL="0" indent="0">
              <a:buNone/>
            </a:pPr>
            <a:endParaRPr lang="en-US" dirty="0" smtClean="0"/>
          </a:p>
          <a:p>
            <a:pPr marL="0" indent="0">
              <a:buNone/>
            </a:pPr>
            <a:endParaRPr lang="en-IN" dirty="0"/>
          </a:p>
        </p:txBody>
      </p:sp>
    </p:spTree>
    <p:extLst>
      <p:ext uri="{BB962C8B-B14F-4D97-AF65-F5344CB8AC3E}">
        <p14:creationId xmlns:p14="http://schemas.microsoft.com/office/powerpoint/2010/main" val="27276153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91999" cy="6858000"/>
          </a:xfrm>
          <a:prstGeom prst="rect">
            <a:avLst/>
          </a:prstGeom>
        </p:spPr>
      </p:pic>
      <p:pic>
        <p:nvPicPr>
          <p:cNvPr id="4" name="Picture 3"/>
          <p:cNvPicPr>
            <a:picLocks noChangeAspect="1"/>
          </p:cNvPicPr>
          <p:nvPr/>
        </p:nvPicPr>
        <p:blipFill>
          <a:blip r:embed="rId3"/>
          <a:stretch>
            <a:fillRect/>
          </a:stretch>
        </p:blipFill>
        <p:spPr>
          <a:xfrm>
            <a:off x="-2717" y="0"/>
            <a:ext cx="12194717" cy="6857999"/>
          </a:xfrm>
          <a:prstGeom prst="rect">
            <a:avLst/>
          </a:prstGeom>
        </p:spPr>
      </p:pic>
    </p:spTree>
    <p:extLst>
      <p:ext uri="{BB962C8B-B14F-4D97-AF65-F5344CB8AC3E}">
        <p14:creationId xmlns:p14="http://schemas.microsoft.com/office/powerpoint/2010/main" val="41632609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33462"/>
            <a:ext cx="9144000" cy="4791075"/>
          </a:xfrm>
          <a:prstGeom prst="rect">
            <a:avLst/>
          </a:prstGeom>
        </p:spPr>
      </p:pic>
      <p:sp>
        <p:nvSpPr>
          <p:cNvPr id="2" name="Title 1"/>
          <p:cNvSpPr>
            <a:spLocks noGrp="1"/>
          </p:cNvSpPr>
          <p:nvPr>
            <p:ph type="title"/>
          </p:nvPr>
        </p:nvSpPr>
        <p:spPr/>
        <p:txBody>
          <a:bodyPr/>
          <a:lstStyle/>
          <a:p>
            <a:r>
              <a:rPr lang="en-US" dirty="0" smtClean="0"/>
              <a:t>Google </a:t>
            </a:r>
            <a:r>
              <a:rPr lang="en-US" dirty="0" err="1" smtClean="0"/>
              <a:t>Colaboratory</a:t>
            </a:r>
            <a:r>
              <a:rPr lang="en-US" dirty="0" smtClean="0"/>
              <a:t> (</a:t>
            </a:r>
            <a:r>
              <a:rPr lang="en-US" dirty="0" err="1" smtClean="0"/>
              <a:t>colab</a:t>
            </a:r>
            <a:r>
              <a:rPr lang="en-US" dirty="0" smtClean="0"/>
              <a:t>)</a:t>
            </a:r>
            <a:endParaRPr lang="en-IN" dirty="0"/>
          </a:p>
        </p:txBody>
      </p:sp>
      <p:sp>
        <p:nvSpPr>
          <p:cNvPr id="3" name="Content Placeholder 2"/>
          <p:cNvSpPr>
            <a:spLocks noGrp="1"/>
          </p:cNvSpPr>
          <p:nvPr>
            <p:ph idx="1"/>
          </p:nvPr>
        </p:nvSpPr>
        <p:spPr/>
        <p:txBody>
          <a:bodyPr>
            <a:normAutofit/>
          </a:bodyPr>
          <a:lstStyle/>
          <a:p>
            <a:pPr marL="0" indent="0">
              <a:buNone/>
            </a:pPr>
            <a:r>
              <a:rPr lang="en-IN" dirty="0"/>
              <a:t>Y</a:t>
            </a:r>
            <a:r>
              <a:rPr lang="en-IN" dirty="0" smtClean="0"/>
              <a:t>ou </a:t>
            </a:r>
            <a:r>
              <a:rPr lang="en-IN" dirty="0"/>
              <a:t>can perform the following using Google </a:t>
            </a:r>
            <a:r>
              <a:rPr lang="en-IN" dirty="0" err="1"/>
              <a:t>Colab</a:t>
            </a:r>
            <a:r>
              <a:rPr lang="en-IN" dirty="0"/>
              <a:t>.</a:t>
            </a:r>
          </a:p>
          <a:p>
            <a:r>
              <a:rPr lang="en-IN" dirty="0"/>
              <a:t>Write and execute code in Python</a:t>
            </a:r>
          </a:p>
          <a:p>
            <a:r>
              <a:rPr lang="en-US" dirty="0" smtClean="0"/>
              <a:t>Execute your code faster</a:t>
            </a:r>
            <a:endParaRPr lang="en-IN" dirty="0"/>
          </a:p>
          <a:p>
            <a:r>
              <a:rPr lang="en-IN" dirty="0"/>
              <a:t>Create/Upload/Share notebooks</a:t>
            </a:r>
          </a:p>
          <a:p>
            <a:r>
              <a:rPr lang="en-IN" dirty="0"/>
              <a:t>Import/Save notebooks from/to Google Drive</a:t>
            </a:r>
          </a:p>
          <a:p>
            <a:r>
              <a:rPr lang="en-IN" dirty="0"/>
              <a:t>Import/Publish notebooks from GitHub</a:t>
            </a:r>
          </a:p>
          <a:p>
            <a:r>
              <a:rPr lang="en-US" dirty="0" smtClean="0"/>
              <a:t>No need to install any software</a:t>
            </a:r>
            <a:endParaRPr lang="en-IN" dirty="0"/>
          </a:p>
          <a:p>
            <a:r>
              <a:rPr lang="en-IN" dirty="0"/>
              <a:t>Free Cloud service with free GPU</a:t>
            </a:r>
          </a:p>
          <a:p>
            <a:pPr marL="0" indent="0">
              <a:buNone/>
            </a:pPr>
            <a:endParaRPr lang="en-IN" dirty="0"/>
          </a:p>
        </p:txBody>
      </p:sp>
    </p:spTree>
    <p:extLst>
      <p:ext uri="{BB962C8B-B14F-4D97-AF65-F5344CB8AC3E}">
        <p14:creationId xmlns:p14="http://schemas.microsoft.com/office/powerpoint/2010/main" val="368246584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614445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491" y="523297"/>
            <a:ext cx="10515600" cy="5891357"/>
          </a:xfrm>
        </p:spPr>
        <p:txBody>
          <a:bodyPr>
            <a:normAutofit fontScale="70000" lnSpcReduction="20000"/>
          </a:bodyPr>
          <a:lstStyle/>
          <a:p>
            <a:pPr marL="0" indent="0">
              <a:buNone/>
            </a:pPr>
            <a:r>
              <a:rPr lang="en-IN" sz="8600" dirty="0"/>
              <a:t>Python OOPs Concepts</a:t>
            </a:r>
          </a:p>
          <a:p>
            <a:pPr marL="0" indent="0">
              <a:buNone/>
            </a:pPr>
            <a:r>
              <a:rPr lang="en-IN" dirty="0" smtClean="0"/>
              <a:t>	Like </a:t>
            </a:r>
            <a:r>
              <a:rPr lang="en-IN" dirty="0"/>
              <a:t>other general-purpose programming languages, Python is also an object-oriented language since its beginning. It allows us to develop applications using an Object-Oriented approach. In Python, we can easily create and use classes and objects.</a:t>
            </a:r>
          </a:p>
          <a:p>
            <a:endParaRPr lang="en-IN" dirty="0"/>
          </a:p>
          <a:p>
            <a:pPr marL="0" indent="0">
              <a:buNone/>
            </a:pPr>
            <a:r>
              <a:rPr lang="en-IN" dirty="0" smtClean="0"/>
              <a:t>	An </a:t>
            </a:r>
            <a:r>
              <a:rPr lang="en-IN" dirty="0"/>
              <a:t>object-oriented paradigm is to design the program using classes and objects. The object is related to real-word entities such as book, house, pencil, etc. The oops concept focuses on writing the reusable code. It is a widespread technique to solve the problem by creating objects</a:t>
            </a:r>
            <a:r>
              <a:rPr lang="en-IN" dirty="0" smtClean="0"/>
              <a:t>.</a:t>
            </a:r>
          </a:p>
          <a:p>
            <a:pPr marL="0" indent="0">
              <a:buNone/>
            </a:pPr>
            <a:endParaRPr lang="en-IN" dirty="0" smtClean="0"/>
          </a:p>
          <a:p>
            <a:pPr marL="0" indent="0">
              <a:buNone/>
            </a:pPr>
            <a:endParaRPr lang="en-IN" dirty="0"/>
          </a:p>
          <a:p>
            <a:r>
              <a:rPr lang="en-IN" dirty="0" smtClean="0"/>
              <a:t>Class</a:t>
            </a:r>
            <a:endParaRPr lang="en-IN" dirty="0"/>
          </a:p>
          <a:p>
            <a:r>
              <a:rPr lang="en-IN" dirty="0" smtClean="0"/>
              <a:t>Object</a:t>
            </a:r>
            <a:endParaRPr lang="en-IN" dirty="0"/>
          </a:p>
          <a:p>
            <a:r>
              <a:rPr lang="en-IN" dirty="0"/>
              <a:t>Inheritance</a:t>
            </a:r>
          </a:p>
          <a:p>
            <a:r>
              <a:rPr lang="en-IN" dirty="0"/>
              <a:t>Polymorphism</a:t>
            </a:r>
          </a:p>
          <a:p>
            <a:r>
              <a:rPr lang="en-IN" dirty="0"/>
              <a:t>Data Abstraction</a:t>
            </a:r>
          </a:p>
          <a:p>
            <a:r>
              <a:rPr lang="en-IN" dirty="0"/>
              <a:t>Encapsulation</a:t>
            </a:r>
          </a:p>
        </p:txBody>
      </p:sp>
    </p:spTree>
    <p:extLst>
      <p:ext uri="{BB962C8B-B14F-4D97-AF65-F5344CB8AC3E}">
        <p14:creationId xmlns:p14="http://schemas.microsoft.com/office/powerpoint/2010/main" val="6454037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t>
            </a:r>
            <a:endParaRPr lang="en-IN" dirty="0"/>
          </a:p>
        </p:txBody>
      </p:sp>
      <p:sp>
        <p:nvSpPr>
          <p:cNvPr id="3" name="Content Placeholder 2"/>
          <p:cNvSpPr>
            <a:spLocks noGrp="1"/>
          </p:cNvSpPr>
          <p:nvPr>
            <p:ph idx="1"/>
          </p:nvPr>
        </p:nvSpPr>
        <p:spPr/>
        <p:txBody>
          <a:bodyPr>
            <a:normAutofit fontScale="85000" lnSpcReduction="20000"/>
          </a:bodyPr>
          <a:lstStyle/>
          <a:p>
            <a:pPr marL="0" indent="0">
              <a:buNone/>
            </a:pPr>
            <a:r>
              <a:rPr lang="en-IN" dirty="0" smtClean="0"/>
              <a:t>	The </a:t>
            </a:r>
            <a:r>
              <a:rPr lang="en-IN" dirty="0"/>
              <a:t>class can be defined as a collection of objects. It is a logical entity that has some specific attributes and methods. For example: if you have an employee class, then it should contain an attribute and method, i.e. an email id, name, age, salary, etc</a:t>
            </a:r>
            <a:r>
              <a:rPr lang="en-IN" dirty="0" smtClean="0"/>
              <a:t>.</a:t>
            </a:r>
          </a:p>
          <a:p>
            <a:pPr marL="0" indent="0">
              <a:buNone/>
            </a:pPr>
            <a:endParaRPr lang="en-IN" dirty="0" smtClean="0"/>
          </a:p>
          <a:p>
            <a:pPr marL="0" indent="0">
              <a:buNone/>
            </a:pPr>
            <a:r>
              <a:rPr lang="en-IN" dirty="0" smtClean="0"/>
              <a:t>Syntax</a:t>
            </a:r>
            <a:endParaRPr lang="en-IN" dirty="0"/>
          </a:p>
          <a:p>
            <a:pPr marL="0" indent="0">
              <a:buNone/>
            </a:pPr>
            <a:endParaRPr lang="en-IN" dirty="0"/>
          </a:p>
          <a:p>
            <a:pPr marL="0" indent="0">
              <a:buNone/>
            </a:pPr>
            <a:r>
              <a:rPr lang="en-IN" dirty="0"/>
              <a:t>class </a:t>
            </a:r>
            <a:r>
              <a:rPr lang="en-IN" dirty="0" err="1"/>
              <a:t>ClassName</a:t>
            </a:r>
            <a:r>
              <a:rPr lang="en-IN" dirty="0"/>
              <a:t>:     </a:t>
            </a:r>
          </a:p>
          <a:p>
            <a:pPr marL="0" indent="0">
              <a:buNone/>
            </a:pPr>
            <a:r>
              <a:rPr lang="en-IN" dirty="0"/>
              <a:t>        &lt;statement-1&gt;     </a:t>
            </a:r>
          </a:p>
          <a:p>
            <a:pPr marL="0" indent="0">
              <a:buNone/>
            </a:pPr>
            <a:r>
              <a:rPr lang="en-IN" dirty="0"/>
              <a:t>        .     </a:t>
            </a:r>
          </a:p>
          <a:p>
            <a:pPr marL="0" indent="0">
              <a:buNone/>
            </a:pPr>
            <a:r>
              <a:rPr lang="en-IN" dirty="0"/>
              <a:t>        .      </a:t>
            </a:r>
          </a:p>
          <a:p>
            <a:pPr marL="0" indent="0">
              <a:buNone/>
            </a:pPr>
            <a:r>
              <a:rPr lang="en-IN" dirty="0"/>
              <a:t>        &lt;statement-N&gt; </a:t>
            </a:r>
          </a:p>
        </p:txBody>
      </p:sp>
    </p:spTree>
    <p:extLst>
      <p:ext uri="{BB962C8B-B14F-4D97-AF65-F5344CB8AC3E}">
        <p14:creationId xmlns:p14="http://schemas.microsoft.com/office/powerpoint/2010/main" val="9371216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a:t>
            </a:r>
            <a:endParaRPr lang="en-IN" dirty="0"/>
          </a:p>
        </p:txBody>
      </p:sp>
      <p:sp>
        <p:nvSpPr>
          <p:cNvPr id="3" name="Content Placeholder 2"/>
          <p:cNvSpPr>
            <a:spLocks noGrp="1"/>
          </p:cNvSpPr>
          <p:nvPr>
            <p:ph idx="1"/>
          </p:nvPr>
        </p:nvSpPr>
        <p:spPr/>
        <p:txBody>
          <a:bodyPr>
            <a:normAutofit fontScale="55000" lnSpcReduction="20000"/>
          </a:bodyPr>
          <a:lstStyle/>
          <a:p>
            <a:pPr marL="0" indent="0">
              <a:buNone/>
            </a:pPr>
            <a:endParaRPr lang="en-IN" dirty="0"/>
          </a:p>
          <a:p>
            <a:pPr marL="0" indent="0">
              <a:buNone/>
            </a:pPr>
            <a:r>
              <a:rPr lang="en-IN" dirty="0" smtClean="0"/>
              <a:t>	The </a:t>
            </a:r>
            <a:r>
              <a:rPr lang="en-IN" dirty="0"/>
              <a:t>object is an entity that has state and </a:t>
            </a:r>
            <a:r>
              <a:rPr lang="en-IN" dirty="0" err="1"/>
              <a:t>behavior</a:t>
            </a:r>
            <a:r>
              <a:rPr lang="en-IN" dirty="0"/>
              <a:t>. It may be any real-world object like the mouse, keyboard, chair, table, pen, </a:t>
            </a:r>
            <a:r>
              <a:rPr lang="en-IN" dirty="0" err="1" smtClean="0"/>
              <a:t>etc.Everything</a:t>
            </a:r>
            <a:r>
              <a:rPr lang="en-IN" dirty="0" smtClean="0"/>
              <a:t> </a:t>
            </a:r>
            <a:r>
              <a:rPr lang="en-IN" dirty="0"/>
              <a:t>in Python is an object, and almost everything has attributes and methods. All functions have a built-in attribute </a:t>
            </a:r>
            <a:r>
              <a:rPr lang="en-IN" dirty="0" smtClean="0"/>
              <a:t>, </a:t>
            </a:r>
            <a:r>
              <a:rPr lang="en-IN" dirty="0"/>
              <a:t>which returns the </a:t>
            </a:r>
            <a:r>
              <a:rPr lang="en-IN" dirty="0" err="1"/>
              <a:t>docstring</a:t>
            </a:r>
            <a:r>
              <a:rPr lang="en-IN" dirty="0"/>
              <a:t> defined in the function source code</a:t>
            </a:r>
            <a:r>
              <a:rPr lang="en-IN" dirty="0" smtClean="0"/>
              <a:t>.</a:t>
            </a:r>
          </a:p>
          <a:p>
            <a:pPr marL="0" indent="0">
              <a:buNone/>
            </a:pPr>
            <a:endParaRPr lang="en-IN" dirty="0" smtClean="0"/>
          </a:p>
          <a:p>
            <a:pPr marL="0" indent="0">
              <a:buNone/>
            </a:pPr>
            <a:r>
              <a:rPr lang="en-IN" dirty="0" smtClean="0"/>
              <a:t>class </a:t>
            </a:r>
            <a:r>
              <a:rPr lang="en-IN" dirty="0"/>
              <a:t>car:  </a:t>
            </a:r>
          </a:p>
          <a:p>
            <a:pPr marL="0" indent="0">
              <a:buNone/>
            </a:pPr>
            <a:r>
              <a:rPr lang="en-IN" dirty="0"/>
              <a:t>    </a:t>
            </a:r>
            <a:r>
              <a:rPr lang="en-IN" dirty="0" err="1"/>
              <a:t>def</a:t>
            </a:r>
            <a:r>
              <a:rPr lang="en-IN" dirty="0"/>
              <a:t> __</a:t>
            </a:r>
            <a:r>
              <a:rPr lang="en-IN" dirty="0" err="1"/>
              <a:t>init</a:t>
            </a:r>
            <a:r>
              <a:rPr lang="en-IN" dirty="0"/>
              <a:t>__(</a:t>
            </a:r>
            <a:r>
              <a:rPr lang="en-IN" dirty="0" err="1"/>
              <a:t>self,modelname</a:t>
            </a:r>
            <a:r>
              <a:rPr lang="en-IN" dirty="0"/>
              <a:t>, year):  </a:t>
            </a:r>
          </a:p>
          <a:p>
            <a:pPr marL="0" indent="0">
              <a:buNone/>
            </a:pPr>
            <a:r>
              <a:rPr lang="en-IN" dirty="0"/>
              <a:t>        </a:t>
            </a:r>
            <a:r>
              <a:rPr lang="en-IN" dirty="0" err="1"/>
              <a:t>self.modelname</a:t>
            </a:r>
            <a:r>
              <a:rPr lang="en-IN" dirty="0"/>
              <a:t> = </a:t>
            </a:r>
            <a:r>
              <a:rPr lang="en-IN" dirty="0" err="1"/>
              <a:t>modelname</a:t>
            </a:r>
            <a:r>
              <a:rPr lang="en-IN" dirty="0"/>
              <a:t>  </a:t>
            </a:r>
          </a:p>
          <a:p>
            <a:pPr marL="0" indent="0">
              <a:buNone/>
            </a:pPr>
            <a:r>
              <a:rPr lang="en-IN" dirty="0"/>
              <a:t>        </a:t>
            </a:r>
            <a:r>
              <a:rPr lang="en-IN" dirty="0" err="1"/>
              <a:t>self.year</a:t>
            </a:r>
            <a:r>
              <a:rPr lang="en-IN" dirty="0"/>
              <a:t> = year  </a:t>
            </a:r>
          </a:p>
          <a:p>
            <a:pPr marL="0" indent="0">
              <a:buNone/>
            </a:pPr>
            <a:r>
              <a:rPr lang="en-IN" dirty="0"/>
              <a:t>    </a:t>
            </a:r>
            <a:r>
              <a:rPr lang="en-IN" dirty="0" err="1"/>
              <a:t>def</a:t>
            </a:r>
            <a:r>
              <a:rPr lang="en-IN" dirty="0"/>
              <a:t> display(self):  </a:t>
            </a:r>
          </a:p>
          <a:p>
            <a:pPr marL="0" indent="0">
              <a:buNone/>
            </a:pPr>
            <a:r>
              <a:rPr lang="en-IN" dirty="0"/>
              <a:t>        print(</a:t>
            </a:r>
            <a:r>
              <a:rPr lang="en-IN" dirty="0" err="1"/>
              <a:t>self.modelname,self.year</a:t>
            </a:r>
            <a:r>
              <a:rPr lang="en-IN" dirty="0"/>
              <a:t>)  </a:t>
            </a:r>
          </a:p>
          <a:p>
            <a:pPr marL="0" indent="0">
              <a:buNone/>
            </a:pPr>
            <a:r>
              <a:rPr lang="en-IN" dirty="0"/>
              <a:t>  </a:t>
            </a:r>
          </a:p>
          <a:p>
            <a:pPr marL="0" indent="0">
              <a:buNone/>
            </a:pPr>
            <a:r>
              <a:rPr lang="en-IN" dirty="0"/>
              <a:t>c1 = car("Toyota", 2016)  </a:t>
            </a:r>
          </a:p>
          <a:p>
            <a:pPr marL="0" indent="0">
              <a:buNone/>
            </a:pPr>
            <a:r>
              <a:rPr lang="en-IN" dirty="0"/>
              <a:t>c1.display() </a:t>
            </a:r>
          </a:p>
        </p:txBody>
      </p:sp>
    </p:spTree>
    <p:extLst>
      <p:ext uri="{BB962C8B-B14F-4D97-AF65-F5344CB8AC3E}">
        <p14:creationId xmlns:p14="http://schemas.microsoft.com/office/powerpoint/2010/main" val="3992946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50000"/>
                  </a:schemeClr>
                </a:solidFill>
              </a:rPr>
              <a:t>I</a:t>
            </a:r>
            <a:r>
              <a:rPr lang="en-US" dirty="0" smtClean="0">
                <a:solidFill>
                  <a:schemeClr val="accent1">
                    <a:lumMod val="50000"/>
                  </a:schemeClr>
                </a:solidFill>
              </a:rPr>
              <a:t>nheritance</a:t>
            </a:r>
            <a:endParaRPr lang="en-IN" dirty="0">
              <a:solidFill>
                <a:schemeClr val="accent1">
                  <a:lumMod val="50000"/>
                </a:schemeClr>
              </a:solidFill>
            </a:endParaRPr>
          </a:p>
        </p:txBody>
      </p:sp>
      <p:sp>
        <p:nvSpPr>
          <p:cNvPr id="3" name="Content Placeholder 2"/>
          <p:cNvSpPr>
            <a:spLocks noGrp="1"/>
          </p:cNvSpPr>
          <p:nvPr>
            <p:ph idx="1"/>
          </p:nvPr>
        </p:nvSpPr>
        <p:spPr/>
        <p:txBody>
          <a:bodyPr/>
          <a:lstStyle/>
          <a:p>
            <a:pPr marL="0" indent="0">
              <a:buNone/>
            </a:pPr>
            <a:r>
              <a:rPr lang="en-IN" dirty="0"/>
              <a:t>Inheritance is the most important aspect of object-oriented programming, which simulates the real-world concept of inheritance. It specifies that the child object acquires all the properties and </a:t>
            </a:r>
            <a:r>
              <a:rPr lang="en-IN" dirty="0" err="1"/>
              <a:t>behaviors</a:t>
            </a:r>
            <a:r>
              <a:rPr lang="en-IN" dirty="0"/>
              <a:t> of the parent object.</a:t>
            </a:r>
          </a:p>
          <a:p>
            <a:pPr marL="0" indent="0">
              <a:buNone/>
            </a:pPr>
            <a:r>
              <a:rPr lang="en-IN" dirty="0"/>
              <a:t>By using inheritance, we can create a class which uses all the properties and </a:t>
            </a:r>
            <a:r>
              <a:rPr lang="en-IN" dirty="0" err="1"/>
              <a:t>behavior</a:t>
            </a:r>
            <a:r>
              <a:rPr lang="en-IN" dirty="0"/>
              <a:t> of another class. The new class is known as a derived class or child class, and the one whose properties are acquired is known as a base class or parent class.</a:t>
            </a:r>
          </a:p>
          <a:p>
            <a:pPr marL="0" indent="0">
              <a:buNone/>
            </a:pPr>
            <a:r>
              <a:rPr lang="en-IN" dirty="0"/>
              <a:t>It provides the re-usability of the code.</a:t>
            </a:r>
          </a:p>
          <a:p>
            <a:pPr marL="0" indent="0">
              <a:buNone/>
            </a:pPr>
            <a:endParaRPr lang="en-IN" dirty="0"/>
          </a:p>
        </p:txBody>
      </p:sp>
    </p:spTree>
    <p:extLst>
      <p:ext uri="{BB962C8B-B14F-4D97-AF65-F5344CB8AC3E}">
        <p14:creationId xmlns:p14="http://schemas.microsoft.com/office/powerpoint/2010/main" val="32888482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Polymorphism</a:t>
            </a:r>
            <a:endParaRPr lang="en-IN" dirty="0">
              <a:solidFill>
                <a:schemeClr val="accent1">
                  <a:lumMod val="50000"/>
                </a:schemeClr>
              </a:solidFill>
            </a:endParaRPr>
          </a:p>
        </p:txBody>
      </p:sp>
      <p:sp>
        <p:nvSpPr>
          <p:cNvPr id="3" name="Content Placeholder 2"/>
          <p:cNvSpPr>
            <a:spLocks noGrp="1"/>
          </p:cNvSpPr>
          <p:nvPr>
            <p:ph idx="1"/>
          </p:nvPr>
        </p:nvSpPr>
        <p:spPr/>
        <p:txBody>
          <a:bodyPr/>
          <a:lstStyle/>
          <a:p>
            <a:pPr marL="0" indent="0">
              <a:buNone/>
            </a:pPr>
            <a:r>
              <a:rPr lang="en-IN" dirty="0" smtClean="0"/>
              <a:t>	Polymorphism </a:t>
            </a:r>
            <a:r>
              <a:rPr lang="en-IN" dirty="0"/>
              <a:t>contains two words "poly" and "morphs". Poly means many, and morph means shape. By polymorphism, we understand that one task can be performed in different ways. For example - you have a class animal, and all animals speak. But they speak differently. Here, the "speak" </a:t>
            </a:r>
            <a:r>
              <a:rPr lang="en-IN" dirty="0" err="1"/>
              <a:t>behavior</a:t>
            </a:r>
            <a:r>
              <a:rPr lang="en-IN" dirty="0"/>
              <a:t> is polymorphic in a sense and depends on the animal. So, the abstract "animal" concept does not actually "speak", but specific animals (like dogs and cats) have a concrete implementation of the action "speak".</a:t>
            </a:r>
          </a:p>
        </p:txBody>
      </p:sp>
    </p:spTree>
    <p:extLst>
      <p:ext uri="{BB962C8B-B14F-4D97-AF65-F5344CB8AC3E}">
        <p14:creationId xmlns:p14="http://schemas.microsoft.com/office/powerpoint/2010/main" val="21520506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Encapsulation and Abstraction</a:t>
            </a:r>
            <a:endParaRPr lang="en-IN" dirty="0">
              <a:solidFill>
                <a:schemeClr val="accent1">
                  <a:lumMod val="50000"/>
                </a:schemeClr>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IN" sz="3800" b="1" dirty="0"/>
              <a:t>Encapsulation</a:t>
            </a:r>
          </a:p>
          <a:p>
            <a:pPr marL="0" indent="0">
              <a:buNone/>
            </a:pPr>
            <a:r>
              <a:rPr lang="en-IN" dirty="0" smtClean="0"/>
              <a:t>	Encapsulation </a:t>
            </a:r>
            <a:r>
              <a:rPr lang="en-IN" dirty="0"/>
              <a:t>is also an essential aspect of object-oriented programming. It is used to restrict access to methods and variables. In encapsulation, code and data are wrapped together within a single unit from being modified by accident.</a:t>
            </a:r>
          </a:p>
          <a:p>
            <a:pPr marL="0" indent="0">
              <a:buNone/>
            </a:pPr>
            <a:endParaRPr lang="en-IN" dirty="0"/>
          </a:p>
          <a:p>
            <a:pPr marL="0" indent="0">
              <a:buNone/>
            </a:pPr>
            <a:r>
              <a:rPr lang="en-IN" sz="3800" b="1" dirty="0"/>
              <a:t>Data Abstraction</a:t>
            </a:r>
          </a:p>
          <a:p>
            <a:pPr marL="0" indent="0">
              <a:buNone/>
            </a:pPr>
            <a:r>
              <a:rPr lang="en-IN" dirty="0" smtClean="0"/>
              <a:t>	Data </a:t>
            </a:r>
            <a:r>
              <a:rPr lang="en-IN" dirty="0"/>
              <a:t>abstraction and encapsulation both are often used as synonyms. Both are nearly synonyms because data abstraction is achieved through encapsulation.</a:t>
            </a:r>
          </a:p>
          <a:p>
            <a:pPr marL="0" indent="0">
              <a:buNone/>
            </a:pPr>
            <a:endParaRPr lang="en-IN" dirty="0"/>
          </a:p>
          <a:p>
            <a:pPr marL="0" indent="0">
              <a:buNone/>
            </a:pPr>
            <a:r>
              <a:rPr lang="en-IN" dirty="0"/>
              <a:t>Abstraction is used to hide internal details and show only functionalities. Abstracting something means to give names to things so that the name captures the core of what a function or a whole program does.</a:t>
            </a:r>
          </a:p>
        </p:txBody>
      </p:sp>
    </p:spTree>
    <p:extLst>
      <p:ext uri="{BB962C8B-B14F-4D97-AF65-F5344CB8AC3E}">
        <p14:creationId xmlns:p14="http://schemas.microsoft.com/office/powerpoint/2010/main" val="171064511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51270"/>
            <a:ext cx="10515600" cy="1325563"/>
          </a:xfrm>
        </p:spPr>
        <p:txBody>
          <a:bodyPr/>
          <a:lstStyle/>
          <a:p>
            <a:r>
              <a:rPr lang="en-IN" dirty="0"/>
              <a:t>Object-oriented vs. Procedure-oriented Programming languages</a:t>
            </a:r>
          </a:p>
        </p:txBody>
      </p:sp>
      <p:sp>
        <p:nvSpPr>
          <p:cNvPr id="3" name="Text Placeholder 2"/>
          <p:cNvSpPr>
            <a:spLocks noGrp="1"/>
          </p:cNvSpPr>
          <p:nvPr>
            <p:ph type="body" idx="1"/>
          </p:nvPr>
        </p:nvSpPr>
        <p:spPr>
          <a:xfrm>
            <a:off x="839788" y="1667308"/>
            <a:ext cx="5157787" cy="823912"/>
          </a:xfrm>
        </p:spPr>
        <p:txBody>
          <a:bodyPr/>
          <a:lstStyle/>
          <a:p>
            <a:r>
              <a:rPr lang="en-IN" dirty="0"/>
              <a:t>Object-oriented</a:t>
            </a:r>
          </a:p>
        </p:txBody>
      </p:sp>
      <p:sp>
        <p:nvSpPr>
          <p:cNvPr id="4" name="Content Placeholder 3"/>
          <p:cNvSpPr>
            <a:spLocks noGrp="1"/>
          </p:cNvSpPr>
          <p:nvPr>
            <p:ph sz="half" idx="2"/>
          </p:nvPr>
        </p:nvSpPr>
        <p:spPr>
          <a:xfrm>
            <a:off x="839788" y="2491220"/>
            <a:ext cx="5157787" cy="3684588"/>
          </a:xfrm>
        </p:spPr>
        <p:txBody>
          <a:bodyPr>
            <a:normAutofit fontScale="70000" lnSpcReduction="20000"/>
          </a:bodyPr>
          <a:lstStyle/>
          <a:p>
            <a:r>
              <a:rPr lang="en-IN" dirty="0"/>
              <a:t>Object-oriented programming is the problem-solving approach and used where computation is done by using objects</a:t>
            </a:r>
            <a:r>
              <a:rPr lang="en-IN" dirty="0" smtClean="0"/>
              <a:t>.</a:t>
            </a:r>
          </a:p>
          <a:p>
            <a:r>
              <a:rPr lang="en-IN" dirty="0"/>
              <a:t>It makes the development and maintenance easier</a:t>
            </a:r>
            <a:r>
              <a:rPr lang="en-IN" dirty="0" smtClean="0"/>
              <a:t>.</a:t>
            </a:r>
          </a:p>
          <a:p>
            <a:r>
              <a:rPr lang="en-IN" dirty="0"/>
              <a:t>It simulates the real world entity. So real-world problems can be easily solved through oops</a:t>
            </a:r>
            <a:r>
              <a:rPr lang="en-IN" dirty="0" smtClean="0"/>
              <a:t>.</a:t>
            </a:r>
          </a:p>
          <a:p>
            <a:r>
              <a:rPr lang="en-IN" dirty="0"/>
              <a:t>It provides data hiding. So it is more secure than procedural languages. You cannot access private data from anywhere</a:t>
            </a:r>
            <a:r>
              <a:rPr lang="en-IN" dirty="0" smtClean="0"/>
              <a:t>.</a:t>
            </a:r>
          </a:p>
          <a:p>
            <a:r>
              <a:rPr lang="en-IN" dirty="0"/>
              <a:t>Example of object-oriented programming languages is C++, Java, </a:t>
            </a:r>
            <a:r>
              <a:rPr lang="en-IN" dirty="0" err="1"/>
              <a:t>.Net</a:t>
            </a:r>
            <a:r>
              <a:rPr lang="en-IN" dirty="0"/>
              <a:t>, Python, C#, etc.</a:t>
            </a:r>
          </a:p>
        </p:txBody>
      </p:sp>
      <p:sp>
        <p:nvSpPr>
          <p:cNvPr id="5" name="Text Placeholder 4"/>
          <p:cNvSpPr>
            <a:spLocks noGrp="1"/>
          </p:cNvSpPr>
          <p:nvPr>
            <p:ph type="body" sz="quarter" idx="3"/>
          </p:nvPr>
        </p:nvSpPr>
        <p:spPr>
          <a:xfrm>
            <a:off x="6172200" y="1667308"/>
            <a:ext cx="5183188" cy="823912"/>
          </a:xfrm>
        </p:spPr>
        <p:txBody>
          <a:bodyPr/>
          <a:lstStyle/>
          <a:p>
            <a:r>
              <a:rPr lang="en-IN" dirty="0"/>
              <a:t>Procedure-oriented </a:t>
            </a:r>
          </a:p>
        </p:txBody>
      </p:sp>
      <p:sp>
        <p:nvSpPr>
          <p:cNvPr id="6" name="Content Placeholder 5"/>
          <p:cNvSpPr>
            <a:spLocks noGrp="1"/>
          </p:cNvSpPr>
          <p:nvPr>
            <p:ph sz="quarter" idx="4"/>
          </p:nvPr>
        </p:nvSpPr>
        <p:spPr>
          <a:xfrm>
            <a:off x="6172200" y="2491220"/>
            <a:ext cx="5183188" cy="3684588"/>
          </a:xfrm>
        </p:spPr>
        <p:txBody>
          <a:bodyPr>
            <a:normAutofit fontScale="70000" lnSpcReduction="20000"/>
          </a:bodyPr>
          <a:lstStyle/>
          <a:p>
            <a:r>
              <a:rPr lang="en-IN" dirty="0"/>
              <a:t>Procedural programming uses a list of instructions to do computation step by step</a:t>
            </a:r>
            <a:r>
              <a:rPr lang="en-IN" dirty="0" smtClean="0"/>
              <a:t>.</a:t>
            </a:r>
          </a:p>
          <a:p>
            <a:r>
              <a:rPr lang="en-IN" dirty="0"/>
              <a:t>In procedural programming, It is not easy to maintain the codes when the project becomes lengthy</a:t>
            </a:r>
            <a:r>
              <a:rPr lang="en-IN" dirty="0" smtClean="0"/>
              <a:t>.</a:t>
            </a:r>
          </a:p>
          <a:p>
            <a:r>
              <a:rPr lang="en-IN" dirty="0"/>
              <a:t>It doesn't simulate the real world. It works on step by step instructions divided into small parts called functions</a:t>
            </a:r>
            <a:r>
              <a:rPr lang="en-IN" dirty="0" smtClean="0"/>
              <a:t>.</a:t>
            </a:r>
          </a:p>
          <a:p>
            <a:r>
              <a:rPr lang="en-IN" dirty="0"/>
              <a:t>Procedural language doesn't provide any proper way for data binding, so it is less secure</a:t>
            </a:r>
            <a:r>
              <a:rPr lang="en-IN" dirty="0" smtClean="0"/>
              <a:t>.</a:t>
            </a:r>
          </a:p>
          <a:p>
            <a:r>
              <a:rPr lang="en-IN" dirty="0"/>
              <a:t>Example of procedural languages are: C, Fortran, Pascal, VB etc.</a:t>
            </a:r>
          </a:p>
          <a:p>
            <a:pPr marL="0" indent="0">
              <a:buNone/>
            </a:pPr>
            <a:endParaRPr lang="en-IN" dirty="0"/>
          </a:p>
        </p:txBody>
      </p:sp>
    </p:spTree>
    <p:extLst>
      <p:ext uri="{BB962C8B-B14F-4D97-AF65-F5344CB8AC3E}">
        <p14:creationId xmlns:p14="http://schemas.microsoft.com/office/powerpoint/2010/main" val="22586894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 (object oriented programing)</a:t>
            </a:r>
            <a:endParaRPr lang="en-IN" dirty="0"/>
          </a:p>
        </p:txBody>
      </p:sp>
      <p:sp>
        <p:nvSpPr>
          <p:cNvPr id="3" name="Content Placeholder 2"/>
          <p:cNvSpPr>
            <a:spLocks noGrp="1"/>
          </p:cNvSpPr>
          <p:nvPr>
            <p:ph idx="1"/>
          </p:nvPr>
        </p:nvSpPr>
        <p:spPr>
          <a:xfrm>
            <a:off x="838200" y="1371600"/>
            <a:ext cx="10515600" cy="5334000"/>
          </a:xfrm>
        </p:spPr>
        <p:txBody>
          <a:bodyPr>
            <a:normAutofit fontScale="55000" lnSpcReduction="20000"/>
          </a:bodyPr>
          <a:lstStyle/>
          <a:p>
            <a:pPr marL="0" indent="0">
              <a:buNone/>
            </a:pPr>
            <a:endParaRPr lang="en-IN" dirty="0"/>
          </a:p>
          <a:p>
            <a:pPr marL="0" indent="0">
              <a:buNone/>
            </a:pPr>
            <a:r>
              <a:rPr lang="en-IN" dirty="0"/>
              <a:t>Python is a multi-paradigm programming language. It supports different programming approaches.</a:t>
            </a:r>
          </a:p>
          <a:p>
            <a:endParaRPr lang="en-IN" dirty="0"/>
          </a:p>
          <a:p>
            <a:pPr marL="0" indent="0">
              <a:buNone/>
            </a:pPr>
            <a:r>
              <a:rPr lang="en-IN" dirty="0"/>
              <a:t>One of the popular approaches to solve a programming problem is by creating objects. This is known as Object-Oriented Programming (OOP).</a:t>
            </a:r>
          </a:p>
          <a:p>
            <a:endParaRPr lang="en-IN" dirty="0"/>
          </a:p>
          <a:p>
            <a:pPr marL="0" indent="0">
              <a:buNone/>
            </a:pPr>
            <a:r>
              <a:rPr lang="en-IN" dirty="0"/>
              <a:t>An object has two characteristics:</a:t>
            </a:r>
          </a:p>
          <a:p>
            <a:endParaRPr lang="en-IN" dirty="0"/>
          </a:p>
          <a:p>
            <a:r>
              <a:rPr lang="en-IN" dirty="0"/>
              <a:t>attributes</a:t>
            </a:r>
          </a:p>
          <a:p>
            <a:r>
              <a:rPr lang="en-IN" dirty="0" err="1" smtClean="0"/>
              <a:t>Behavior</a:t>
            </a:r>
            <a:endParaRPr lang="en-IN" dirty="0" smtClean="0"/>
          </a:p>
          <a:p>
            <a:pPr marL="0" indent="0">
              <a:buNone/>
            </a:pPr>
            <a:endParaRPr lang="en-IN" dirty="0"/>
          </a:p>
          <a:p>
            <a:pPr marL="0" indent="0">
              <a:buNone/>
            </a:pPr>
            <a:r>
              <a:rPr lang="en-IN" dirty="0"/>
              <a:t>Let's take an example</a:t>
            </a:r>
            <a:r>
              <a:rPr lang="en-IN" dirty="0" smtClean="0"/>
              <a:t>:</a:t>
            </a:r>
            <a:endParaRPr lang="en-IN" dirty="0"/>
          </a:p>
          <a:p>
            <a:pPr marL="0" indent="0">
              <a:buNone/>
            </a:pPr>
            <a:r>
              <a:rPr lang="en-IN" dirty="0"/>
              <a:t>A parrot is can be an </a:t>
            </a:r>
            <a:r>
              <a:rPr lang="en-IN" dirty="0" err="1"/>
              <a:t>object,as</a:t>
            </a:r>
            <a:r>
              <a:rPr lang="en-IN" dirty="0"/>
              <a:t> it has the following properties:</a:t>
            </a:r>
          </a:p>
          <a:p>
            <a:endParaRPr lang="en-IN" dirty="0"/>
          </a:p>
          <a:p>
            <a:r>
              <a:rPr lang="en-IN" dirty="0"/>
              <a:t>name, age, </a:t>
            </a:r>
            <a:r>
              <a:rPr lang="en-IN" dirty="0" err="1"/>
              <a:t>color</a:t>
            </a:r>
            <a:r>
              <a:rPr lang="en-IN" dirty="0"/>
              <a:t> as attributes</a:t>
            </a:r>
          </a:p>
          <a:p>
            <a:r>
              <a:rPr lang="en-IN" dirty="0"/>
              <a:t>singing, dancing as </a:t>
            </a:r>
            <a:r>
              <a:rPr lang="en-IN" dirty="0" err="1"/>
              <a:t>behavior</a:t>
            </a:r>
            <a:endParaRPr lang="en-IN" dirty="0"/>
          </a:p>
          <a:p>
            <a:r>
              <a:rPr lang="en-IN" dirty="0"/>
              <a:t>The concept of OOP in Python focuses on creating reusable code. This concept is also known as DRY (Don't Repeat Yourself).</a:t>
            </a:r>
          </a:p>
          <a:p>
            <a:pPr marL="0" indent="0">
              <a:buNone/>
            </a:pPr>
            <a:endParaRPr lang="en-IN" dirty="0"/>
          </a:p>
          <a:p>
            <a:endParaRPr lang="en-IN" dirty="0"/>
          </a:p>
          <a:p>
            <a:endParaRPr lang="en-IN" dirty="0"/>
          </a:p>
        </p:txBody>
      </p:sp>
    </p:spTree>
    <p:extLst>
      <p:ext uri="{BB962C8B-B14F-4D97-AF65-F5344CB8AC3E}">
        <p14:creationId xmlns:p14="http://schemas.microsoft.com/office/powerpoint/2010/main" val="12200745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50000"/>
                  </a:schemeClr>
                </a:solidFill>
              </a:rPr>
              <a:t>CLASS</a:t>
            </a:r>
            <a:endParaRPr lang="en-IN" dirty="0">
              <a:solidFill>
                <a:schemeClr val="accent1">
                  <a:lumMod val="50000"/>
                </a:schemeClr>
              </a:solidFill>
            </a:endParaRPr>
          </a:p>
        </p:txBody>
      </p:sp>
      <p:sp>
        <p:nvSpPr>
          <p:cNvPr id="3" name="Content Placeholder 2"/>
          <p:cNvSpPr>
            <a:spLocks noGrp="1"/>
          </p:cNvSpPr>
          <p:nvPr>
            <p:ph idx="1"/>
          </p:nvPr>
        </p:nvSpPr>
        <p:spPr>
          <a:xfrm>
            <a:off x="838200" y="1825625"/>
            <a:ext cx="5728855" cy="4351338"/>
          </a:xfrm>
        </p:spPr>
        <p:txBody>
          <a:bodyPr>
            <a:normAutofit fontScale="62500" lnSpcReduction="20000"/>
          </a:bodyPr>
          <a:lstStyle/>
          <a:p>
            <a:pPr marL="0" indent="0">
              <a:buNone/>
            </a:pPr>
            <a:r>
              <a:rPr lang="en-IN" dirty="0"/>
              <a:t>A class in object-oriented programming serves as a blueprint for the object. A class can be considered as a map for the house. You can get an idea of what the house looks like by simply seeing the map. However, a class itself is nothing. For instance, a map is not a house, it only explains how the actual house will look.</a:t>
            </a:r>
          </a:p>
          <a:p>
            <a:pPr marL="0" indent="0">
              <a:buNone/>
            </a:pPr>
            <a:endParaRPr lang="en-IN" dirty="0"/>
          </a:p>
          <a:p>
            <a:pPr marL="0" indent="0">
              <a:buNone/>
            </a:pPr>
            <a:r>
              <a:rPr lang="en-IN" dirty="0"/>
              <a:t>The relationship between a class and object can be understood by looking at the relationship between a car and an Audi. An Audi is actually a car. However, there is no such thing as a car only. A car is an abstract concept, it is actually implemented in the form of Toyota, Ferrari, Honda, etc.</a:t>
            </a:r>
          </a:p>
          <a:p>
            <a:pPr marL="0" indent="0">
              <a:buNone/>
            </a:pPr>
            <a:endParaRPr lang="en-IN" dirty="0"/>
          </a:p>
          <a:p>
            <a:pPr marL="0" indent="0">
              <a:buNone/>
            </a:pPr>
            <a:r>
              <a:rPr lang="en-IN" dirty="0"/>
              <a:t>The keyword class is used in order to create a class in Python. The name of the class follows the class keyword, followed by the colon character. The body of the class starts on a new line, indented one tab from the left.</a:t>
            </a:r>
          </a:p>
        </p:txBody>
      </p:sp>
      <p:sp>
        <p:nvSpPr>
          <p:cNvPr id="4" name="TextBox 3"/>
          <p:cNvSpPr txBox="1"/>
          <p:nvPr/>
        </p:nvSpPr>
        <p:spPr>
          <a:xfrm>
            <a:off x="7093527" y="1690688"/>
            <a:ext cx="4391891" cy="1477328"/>
          </a:xfrm>
          <a:prstGeom prst="rect">
            <a:avLst/>
          </a:prstGeom>
          <a:noFill/>
        </p:spPr>
        <p:txBody>
          <a:bodyPr wrap="square" rtlCol="0">
            <a:spAutoFit/>
          </a:bodyPr>
          <a:lstStyle/>
          <a:p>
            <a:r>
              <a:rPr lang="en-US" dirty="0" smtClean="0"/>
              <a:t>SYNTAX</a:t>
            </a:r>
          </a:p>
          <a:p>
            <a:r>
              <a:rPr lang="en-US" dirty="0"/>
              <a:t>c</a:t>
            </a:r>
            <a:r>
              <a:rPr lang="en-US" dirty="0" smtClean="0"/>
              <a:t>lass </a:t>
            </a:r>
            <a:r>
              <a:rPr lang="en-US" dirty="0" err="1" smtClean="0"/>
              <a:t>class_name</a:t>
            </a:r>
            <a:r>
              <a:rPr lang="en-US" dirty="0" smtClean="0"/>
              <a:t>:</a:t>
            </a:r>
          </a:p>
          <a:p>
            <a:r>
              <a:rPr lang="en-US" dirty="0" smtClean="0"/>
              <a:t>         </a:t>
            </a:r>
            <a:r>
              <a:rPr lang="en-US" dirty="0" err="1" smtClean="0"/>
              <a:t>satement</a:t>
            </a:r>
            <a:r>
              <a:rPr lang="en-US" dirty="0" smtClean="0"/>
              <a:t>(s)</a:t>
            </a:r>
          </a:p>
          <a:p>
            <a:endParaRPr lang="en-US" dirty="0"/>
          </a:p>
          <a:p>
            <a:endParaRPr lang="en-IN" dirty="0"/>
          </a:p>
        </p:txBody>
      </p:sp>
    </p:spTree>
    <p:extLst>
      <p:ext uri="{BB962C8B-B14F-4D97-AF65-F5344CB8AC3E}">
        <p14:creationId xmlns:p14="http://schemas.microsoft.com/office/powerpoint/2010/main" val="3254770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3543</TotalTime>
  <Words>8063</Words>
  <Application>Microsoft Office PowerPoint</Application>
  <PresentationFormat>Widescreen</PresentationFormat>
  <Paragraphs>918</Paragraphs>
  <Slides>113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113</vt:i4>
      </vt:variant>
    </vt:vector>
  </HeadingPairs>
  <TitlesOfParts>
    <vt:vector size="120" baseType="lpstr">
      <vt:lpstr>Agency FB</vt:lpstr>
      <vt:lpstr>Arial</vt:lpstr>
      <vt:lpstr>Arial</vt:lpstr>
      <vt:lpstr>Calibri</vt:lpstr>
      <vt:lpstr>Calibri Light</vt:lpstr>
      <vt:lpstr>Times New Roman</vt:lpstr>
      <vt:lpstr>Office Theme</vt:lpstr>
      <vt:lpstr>PowerPoint Presentation</vt:lpstr>
      <vt:lpstr>ABOUT YOUR TRAINER</vt:lpstr>
      <vt:lpstr>ABOUT THE COURSE</vt:lpstr>
      <vt:lpstr>HOW TO LEARN A LANGUAGE</vt:lpstr>
      <vt:lpstr>FEW THINGS ABOUT PYTHON</vt:lpstr>
      <vt:lpstr>PowerPoint Presentation</vt:lpstr>
      <vt:lpstr>PowerPoint Presentation</vt:lpstr>
      <vt:lpstr>PowerPoint Presentation</vt:lpstr>
      <vt:lpstr>Google Colaboratory (colab)</vt:lpstr>
      <vt:lpstr>Basic syntax</vt:lpstr>
      <vt:lpstr>COMMENTS</vt:lpstr>
      <vt:lpstr>Variables</vt:lpstr>
      <vt:lpstr>Keywords</vt:lpstr>
      <vt:lpstr>PowerPoint Presentation</vt:lpstr>
      <vt:lpstr>Python input</vt:lpstr>
      <vt:lpstr>Python output</vt:lpstr>
      <vt:lpstr>Python operators</vt:lpstr>
      <vt:lpstr>Arithmetic Operators</vt:lpstr>
      <vt:lpstr>Comparison Operators</vt:lpstr>
      <vt:lpstr>Logical Operator</vt:lpstr>
      <vt:lpstr>Assignment Operator</vt:lpstr>
      <vt:lpstr>PowerPoint Presentation</vt:lpstr>
      <vt:lpstr>Quiz</vt:lpstr>
      <vt:lpstr>Answers</vt:lpstr>
      <vt:lpstr>PowerPoint Presentation</vt:lpstr>
      <vt:lpstr>Conditional Statements</vt:lpstr>
      <vt:lpstr>Types of If statement</vt:lpstr>
      <vt:lpstr>Python if statement</vt:lpstr>
      <vt:lpstr>Python if...else Statement </vt:lpstr>
      <vt:lpstr>Python if...elif...else Statement </vt:lpstr>
      <vt:lpstr>Python Nested if statements </vt:lpstr>
      <vt:lpstr>Python for loop</vt:lpstr>
      <vt:lpstr>Types of for loop</vt:lpstr>
      <vt:lpstr>Python for loop with range()</vt:lpstr>
      <vt:lpstr>For loop with else</vt:lpstr>
      <vt:lpstr>PYTHON WHILE LOOP</vt:lpstr>
      <vt:lpstr>CONTROL STATEMENTS</vt:lpstr>
      <vt:lpstr>PowerPoint Presentation</vt:lpstr>
      <vt:lpstr>QUIZ</vt:lpstr>
      <vt:lpstr>PowerPoint Presentation</vt:lpstr>
      <vt:lpstr>PowerPoint Presentation</vt:lpstr>
      <vt:lpstr>PowerPoint Presentation</vt:lpstr>
      <vt:lpstr>Answers</vt:lpstr>
      <vt:lpstr>PowerPoint Presentation</vt:lpstr>
      <vt:lpstr>DATA STRUCTURES </vt:lpstr>
      <vt:lpstr>LIST</vt:lpstr>
      <vt:lpstr>TUPLE</vt:lpstr>
      <vt:lpstr>DICTIONARY</vt:lpstr>
      <vt:lpstr>Python Sets</vt:lpstr>
      <vt:lpstr>PowerPoint Presentation</vt:lpstr>
      <vt:lpstr>QUIZ</vt:lpstr>
      <vt:lpstr>PowerPoint Presentation</vt:lpstr>
      <vt:lpstr>PowerPoint Presentation</vt:lpstr>
      <vt:lpstr>PowerPoint Presentation</vt:lpstr>
      <vt:lpstr>PowerPoint Presentation</vt:lpstr>
      <vt:lpstr>Answers</vt:lpstr>
      <vt:lpstr>PowerPoint Presentation</vt:lpstr>
      <vt:lpstr>Functions in Python</vt:lpstr>
      <vt:lpstr>PowerPoint Presentation</vt:lpstr>
      <vt:lpstr>User defined Function </vt:lpstr>
      <vt:lpstr>PowerPoint Presentation</vt:lpstr>
      <vt:lpstr>Python Anonymous/Lambda Function</vt:lpstr>
      <vt:lpstr>PowerPoint Presentation</vt:lpstr>
      <vt:lpstr>Recursive function</vt:lpstr>
      <vt:lpstr>PowerPoint Presentation</vt:lpstr>
      <vt:lpstr>PowerPoint Presentation</vt:lpstr>
      <vt:lpstr>PowerPoint Presentation</vt:lpstr>
      <vt:lpstr>QUIZ</vt:lpstr>
      <vt:lpstr>PowerPoint Presentation</vt:lpstr>
      <vt:lpstr>Answers</vt:lpstr>
      <vt:lpstr>PowerPoint Presentation</vt:lpstr>
      <vt:lpstr>TYPES OF ERRORS</vt:lpstr>
      <vt:lpstr>SYNTAX ERRORS</vt:lpstr>
      <vt:lpstr>RUNTIME ERRORS</vt:lpstr>
      <vt:lpstr>LOGIC ERRORS</vt:lpstr>
      <vt:lpstr>Exception Handling in python</vt:lpstr>
      <vt:lpstr>PowerPoint Presentation</vt:lpstr>
      <vt:lpstr>Python RegEx</vt:lpstr>
      <vt:lpstr>Metacharacters</vt:lpstr>
      <vt:lpstr>Special Sequences</vt:lpstr>
      <vt:lpstr>SETS</vt:lpstr>
      <vt:lpstr>Python permutations and combinations</vt:lpstr>
      <vt:lpstr>PowerPoint Presentation</vt:lpstr>
      <vt:lpstr>PowerPoint Presentation</vt:lpstr>
      <vt:lpstr>Quiz</vt:lpstr>
      <vt:lpstr>Quiz</vt:lpstr>
      <vt:lpstr>Quiz</vt:lpstr>
      <vt:lpstr>Answers</vt:lpstr>
      <vt:lpstr>PowerPoint Presentation</vt:lpstr>
      <vt:lpstr>PowerPoint Presentation</vt:lpstr>
      <vt:lpstr>PowerPoint Presentation</vt:lpstr>
      <vt:lpstr>Class </vt:lpstr>
      <vt:lpstr>Object</vt:lpstr>
      <vt:lpstr>Inheritance</vt:lpstr>
      <vt:lpstr>Polymorphism</vt:lpstr>
      <vt:lpstr>Encapsulation and Abstraction</vt:lpstr>
      <vt:lpstr>Object-oriented vs. Procedure-oriented Programming languages</vt:lpstr>
      <vt:lpstr>OOP (object oriented programing)</vt:lpstr>
      <vt:lpstr>CLASS</vt:lpstr>
      <vt:lpstr>Object</vt:lpstr>
      <vt:lpstr>Inheritance </vt:lpstr>
      <vt:lpstr>Advantages of Inheritance</vt:lpstr>
      <vt:lpstr>Types of Inheritance</vt:lpstr>
      <vt:lpstr>Overloading and Overriding</vt:lpstr>
      <vt:lpstr>PowerPoint Presentation</vt:lpstr>
      <vt:lpstr>Quiz</vt:lpstr>
      <vt:lpstr>Quiz</vt:lpstr>
      <vt:lpstr>Quiz</vt:lpstr>
      <vt:lpstr>Quiz</vt:lpstr>
      <vt:lpstr>Quiz</vt:lpstr>
      <vt:lpstr>Quiz</vt:lpstr>
      <vt:lpstr>Quiz</vt:lpstr>
      <vt:lpstr>Answers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Gautham Velayutham</dc:creator>
  <cp:lastModifiedBy>Gautham Velayutham</cp:lastModifiedBy>
  <cp:revision>124</cp:revision>
  <dcterms:created xsi:type="dcterms:W3CDTF">2020-08-21T11:55:38Z</dcterms:created>
  <dcterms:modified xsi:type="dcterms:W3CDTF">2020-09-19T05:04:48Z</dcterms:modified>
</cp:coreProperties>
</file>